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855" r:id="rId2"/>
  </p:sldMasterIdLst>
  <p:notesMasterIdLst>
    <p:notesMasterId r:id="rId31"/>
  </p:notesMasterIdLst>
  <p:handoutMasterIdLst>
    <p:handoutMasterId r:id="rId32"/>
  </p:handoutMasterIdLst>
  <p:sldIdLst>
    <p:sldId id="291" r:id="rId3"/>
    <p:sldId id="307" r:id="rId4"/>
    <p:sldId id="308" r:id="rId5"/>
    <p:sldId id="309" r:id="rId6"/>
    <p:sldId id="310" r:id="rId7"/>
    <p:sldId id="333" r:id="rId8"/>
    <p:sldId id="311" r:id="rId9"/>
    <p:sldId id="312" r:id="rId10"/>
    <p:sldId id="313" r:id="rId11"/>
    <p:sldId id="317" r:id="rId12"/>
    <p:sldId id="334" r:id="rId13"/>
    <p:sldId id="318" r:id="rId14"/>
    <p:sldId id="319" r:id="rId15"/>
    <p:sldId id="320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2" r:id="rId25"/>
    <p:sldId id="335" r:id="rId26"/>
    <p:sldId id="336" r:id="rId27"/>
    <p:sldId id="337" r:id="rId28"/>
    <p:sldId id="338" r:id="rId29"/>
    <p:sldId id="339" r:id="rId30"/>
  </p:sldIdLst>
  <p:sldSz cx="18286413" cy="10287000"/>
  <p:notesSz cx="6858000" cy="9144000"/>
  <p:defaultTextStyle>
    <a:defPPr>
      <a:defRPr lang="en-US"/>
    </a:defPPr>
    <a:lvl1pPr marL="0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325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649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8972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296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1621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7944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268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0593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9" autoAdjust="0"/>
    <p:restoredTop sz="94662" autoAdjust="0"/>
  </p:normalViewPr>
  <p:slideViewPr>
    <p:cSldViewPr>
      <p:cViewPr>
        <p:scale>
          <a:sx n="60" d="100"/>
          <a:sy n="60" d="100"/>
        </p:scale>
        <p:origin x="418" y="-350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5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19BFA6-89EB-4D76-957E-E1C3AE8B4DCF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09484-7E19-44C5-BBA7-955540985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72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FB5F9-9D2A-4583-AD64-D8BB94702748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9FC20-7366-4A0C-AA7D-F4AAF6FB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53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325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649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8972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296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1621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7944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268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0593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2" y="2920332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80" y="3559325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2" y="5905331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80" y="6544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2" y="4135390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2" y="7159727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66189435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7" name="表プレースホルダー 6"/>
          <p:cNvSpPr>
            <a:spLocks noGrp="1"/>
          </p:cNvSpPr>
          <p:nvPr>
            <p:ph type="tbl" sz="quarter" idx="22" hasCustomPrompt="1"/>
          </p:nvPr>
        </p:nvSpPr>
        <p:spPr>
          <a:xfrm>
            <a:off x="1798391" y="2840039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3" name="表プレースホルダー 6"/>
          <p:cNvSpPr>
            <a:spLocks noGrp="1"/>
          </p:cNvSpPr>
          <p:nvPr>
            <p:ph type="tbl" sz="quarter" idx="23" hasCustomPrompt="1"/>
          </p:nvPr>
        </p:nvSpPr>
        <p:spPr>
          <a:xfrm>
            <a:off x="6766944" y="2845375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4" name="表プレースホルダー 6"/>
          <p:cNvSpPr>
            <a:spLocks noGrp="1"/>
          </p:cNvSpPr>
          <p:nvPr>
            <p:ph type="tbl" sz="quarter" idx="24" hasCustomPrompt="1"/>
          </p:nvPr>
        </p:nvSpPr>
        <p:spPr>
          <a:xfrm>
            <a:off x="11735370" y="2845375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6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83115001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7" y="2767236"/>
            <a:ext cx="7920881" cy="626469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563273" y="5863581"/>
            <a:ext cx="6748736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3259" y="6655669"/>
            <a:ext cx="6696745" cy="2449877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70627617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</p:spTree>
    <p:extLst>
      <p:ext uri="{BB962C8B-B14F-4D97-AF65-F5344CB8AC3E}">
        <p14:creationId xmlns:p14="http://schemas.microsoft.com/office/powerpoint/2010/main" val="329389059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7" y="2767237"/>
            <a:ext cx="14977664" cy="4680521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22413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19903671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- 2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122488" y="2911253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599422" y="6131587"/>
            <a:ext cx="6168893" cy="607973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27343" y="2911253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10304278" y="6131587"/>
            <a:ext cx="6168893" cy="607973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970029" y="7150207"/>
            <a:ext cx="6309080" cy="209809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83330" y="7149860"/>
            <a:ext cx="6309080" cy="209809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04111132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2" y="2920332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80" y="3559325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2" y="5905331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80" y="6544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2" y="4135390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2" y="7159727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58966995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582367" y="2479205"/>
            <a:ext cx="15265695" cy="4176464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6511653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6" y="715064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7879805"/>
            <a:ext cx="15265697" cy="1665266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6160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01719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6125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991079" y="2767236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3"/>
            <a:ext cx="8496943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7991079" y="5791572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991080" y="6655669"/>
            <a:ext cx="8496943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88614056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78311" y="6511653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78310" y="7375750"/>
            <a:ext cx="6814885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8694400" y="6511653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694400" y="7375750"/>
            <a:ext cx="6768751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28039429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9902" y="2683619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3670302" y="5184075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5922" y="3466628"/>
            <a:ext cx="10050394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669787" y="5935589"/>
            <a:ext cx="10045690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5758831" y="7704357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758019" y="8455871"/>
            <a:ext cx="10045690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81177492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750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250"/>
                            </p:stCondLst>
                            <p:childTnLst>
                              <p:par>
                                <p:cTn id="7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75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3212556" y="3508946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" name="円/楕円 1"/>
          <p:cNvSpPr/>
          <p:nvPr userDrawn="1"/>
        </p:nvSpPr>
        <p:spPr>
          <a:xfrm>
            <a:off x="1654375" y="3081265"/>
            <a:ext cx="1435563" cy="143556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1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212553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1">
                    <a:lumMod val="7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3212556" y="5588994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4" name="円/楕円 23"/>
          <p:cNvSpPr/>
          <p:nvPr userDrawn="1"/>
        </p:nvSpPr>
        <p:spPr>
          <a:xfrm>
            <a:off x="1654375" y="5161313"/>
            <a:ext cx="1435563" cy="143556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3212553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3212556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円/楕円 26"/>
          <p:cNvSpPr/>
          <p:nvPr userDrawn="1"/>
        </p:nvSpPr>
        <p:spPr>
          <a:xfrm>
            <a:off x="1654375" y="7257728"/>
            <a:ext cx="1435563" cy="1435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3</a:t>
            </a:r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3212553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2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989419" y="3508946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0" name="円/楕円 29"/>
          <p:cNvSpPr/>
          <p:nvPr userDrawn="1"/>
        </p:nvSpPr>
        <p:spPr>
          <a:xfrm>
            <a:off x="9431238" y="3081265"/>
            <a:ext cx="1435563" cy="143556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4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989416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989419" y="5588994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円/楕円 32"/>
          <p:cNvSpPr/>
          <p:nvPr userDrawn="1"/>
        </p:nvSpPr>
        <p:spPr>
          <a:xfrm>
            <a:off x="9431238" y="5161313"/>
            <a:ext cx="1435563" cy="143556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5</a:t>
            </a:r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0989416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3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0989419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6" name="円/楕円 35"/>
          <p:cNvSpPr/>
          <p:nvPr userDrawn="1"/>
        </p:nvSpPr>
        <p:spPr>
          <a:xfrm>
            <a:off x="9431238" y="7257728"/>
            <a:ext cx="1435563" cy="14355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6</a:t>
            </a:r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0989416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4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8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39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6856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5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250"/>
                            </p:stCondLst>
                            <p:childTnLst>
                              <p:par>
                                <p:cTn id="7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250"/>
                            </p:stCondLst>
                            <p:childTnLst>
                              <p:par>
                                <p:cTn id="9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750"/>
                            </p:stCondLst>
                            <p:childTnLst>
                              <p:par>
                                <p:cTn id="1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75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250"/>
                            </p:stCondLst>
                            <p:childTnLst>
                              <p:par>
                                <p:cTn id="1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750"/>
                            </p:stCondLst>
                            <p:childTnLst>
                              <p:par>
                                <p:cTn id="1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250"/>
                            </p:stCondLst>
                            <p:childTnLst>
                              <p:par>
                                <p:cTn id="1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22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/>
      <p:bldP spid="37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/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168804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6" y="7807798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383862"/>
            <a:ext cx="15265697" cy="1161209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4834263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038751" y="3813743"/>
            <a:ext cx="12313367" cy="1329758"/>
          </a:xfrm>
        </p:spPr>
        <p:txBody>
          <a:bodyPr anchor="b">
            <a:noAutofit/>
          </a:bodyPr>
          <a:lstStyle>
            <a:lvl1pPr algn="l">
              <a:lnSpc>
                <a:spcPts val="8999"/>
              </a:lnSpc>
              <a:defRPr sz="4800" baseline="0">
                <a:latin typeface="Aleo-BoldItalic" pitchFamily="34" charset="0"/>
              </a:defRPr>
            </a:lvl1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038750" y="4936097"/>
            <a:ext cx="10153129" cy="567444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6" y="4242010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8" y="4043993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3" y="39243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9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5" y="580840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2" y="5688763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5" y="40767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5254775" y="8095829"/>
            <a:ext cx="9289032" cy="1800200"/>
          </a:xfrm>
        </p:spPr>
        <p:txBody>
          <a:bodyPr anchor="b">
            <a:normAutofit/>
          </a:bodyPr>
          <a:lstStyle>
            <a:lvl1pPr algn="r">
              <a:defRPr sz="2300">
                <a:latin typeface="+mn-lt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</p:spTree>
    <p:extLst>
      <p:ext uri="{BB962C8B-B14F-4D97-AF65-F5344CB8AC3E}">
        <p14:creationId xmlns:p14="http://schemas.microsoft.com/office/powerpoint/2010/main" val="273207693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1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 Column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006304" y="3631332"/>
            <a:ext cx="16427188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666" y="4664989"/>
            <a:ext cx="16417823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7510470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 animBg="1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406903" y="6241394"/>
            <a:ext cx="10147989" cy="2430498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100" baseline="0"/>
            </a:lvl1pPr>
          </a:lstStyle>
          <a:p>
            <a:br>
              <a:rPr lang="en-US" altLang="ja-JP" dirty="0"/>
            </a:br>
            <a:r>
              <a:rPr lang="en-US" altLang="ja-JP" dirty="0"/>
              <a:t>SECTION</a:t>
            </a:r>
            <a:br>
              <a:rPr lang="en-US" altLang="ja-JP" dirty="0"/>
            </a:br>
            <a:r>
              <a:rPr lang="en-US" altLang="ja-JP" dirty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6430135" y="8527877"/>
            <a:ext cx="10700821" cy="1224137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7203467" y="13938123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8778769" y="13470281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645377" y="1160984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911656" y="12282295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 rot="18000000">
            <a:off x="1161548" y="8413310"/>
            <a:ext cx="5472608" cy="720080"/>
          </a:xfrm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SECTION 00</a:t>
            </a:r>
          </a:p>
        </p:txBody>
      </p:sp>
    </p:spTree>
    <p:extLst>
      <p:ext uri="{BB962C8B-B14F-4D97-AF65-F5344CB8AC3E}">
        <p14:creationId xmlns:p14="http://schemas.microsoft.com/office/powerpoint/2010/main" val="102778585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7" grpId="0" build="p">
        <p:tmplLst>
          <p:tmpl lvl="1">
            <p:tnLst>
              <p:par>
                <p:cTn presetID="2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6413" cy="7879805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6" y="2104726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6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2" y="794292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09" y="76831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158431" y="8095829"/>
            <a:ext cx="13969552" cy="180020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1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8" y="8150083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8" y="8499149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8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5890685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6413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6" y="2104726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6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2" y="794292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09" y="76831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1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8" y="8150083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8" y="8499149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8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54376" y="5359524"/>
            <a:ext cx="14905656" cy="1296144"/>
          </a:xfrm>
        </p:spPr>
        <p:txBody>
          <a:bodyPr anchor="b">
            <a:normAutofit/>
          </a:bodyPr>
          <a:lstStyle>
            <a:lvl1pPr algn="ctr">
              <a:defRPr sz="6600" baseline="0">
                <a:solidFill>
                  <a:schemeClr val="bg1">
                    <a:lumMod val="9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654376" y="6439644"/>
            <a:ext cx="14905656" cy="864096"/>
          </a:xfrm>
        </p:spPr>
        <p:txBody>
          <a:bodyPr anchor="t">
            <a:normAutofit/>
          </a:bodyPr>
          <a:lstStyle>
            <a:lvl1pPr algn="ctr">
              <a:defRPr sz="4500" baseline="0"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38177913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75455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1519470" y="462980"/>
            <a:ext cx="6552727" cy="2808312"/>
          </a:xfrm>
        </p:spPr>
        <p:txBody>
          <a:bodyPr anchor="b">
            <a:normAutofit/>
          </a:bodyPr>
          <a:lstStyle>
            <a:lvl1pPr algn="l">
              <a:defRPr sz="45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19470" y="3271294"/>
            <a:ext cx="6552727" cy="1584176"/>
          </a:xfrm>
        </p:spPr>
        <p:txBody>
          <a:bodyPr anchor="t">
            <a:normAutofit/>
          </a:bodyPr>
          <a:lstStyle>
            <a:lvl1pPr algn="l">
              <a:defRPr sz="2900" baseline="0">
                <a:solidFill>
                  <a:schemeClr val="tx1"/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7278433" y="10529662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7271286" y="8165938"/>
            <a:ext cx="6982211" cy="29183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4635567" y="11523485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6266518" y="8789800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443927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582368" y="2551212"/>
            <a:ext cx="14905656" cy="2808312"/>
          </a:xfrm>
        </p:spPr>
        <p:txBody>
          <a:bodyPr anchor="b">
            <a:normAutofit/>
          </a:bodyPr>
          <a:lstStyle>
            <a:lvl1pPr algn="ctr">
              <a:defRPr sz="45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582368" y="5503541"/>
            <a:ext cx="14905656" cy="1584176"/>
          </a:xfrm>
        </p:spPr>
        <p:txBody>
          <a:bodyPr anchor="t">
            <a:normAutofit/>
          </a:bodyPr>
          <a:lstStyle>
            <a:lvl1pPr algn="ctr">
              <a:defRPr sz="29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358787369"/>
      </p:ext>
    </p:extLst>
  </p:cSld>
  <p:clrMapOvr>
    <a:masterClrMapping/>
  </p:clrMapOvr>
  <p:transition spd="med">
    <p:push dir="u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7" y="6007596"/>
            <a:ext cx="12599219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3"/>
            <a:ext cx="12592035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2813971489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 animBg="1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979" y="2551213"/>
            <a:ext cx="5265949" cy="6243068"/>
          </a:xfrm>
        </p:spPr>
        <p:txBody>
          <a:bodyPr anchor="ctr">
            <a:normAutofit/>
          </a:bodyPr>
          <a:lstStyle>
            <a:lvl1pPr algn="l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6694935" y="4304948"/>
            <a:ext cx="10738556" cy="2782769"/>
          </a:xfrm>
        </p:spPr>
        <p:txBody>
          <a:bodyPr anchor="ctr"/>
          <a:lstStyle>
            <a:lvl1pPr algn="l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84140577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9601200"/>
            <a:ext cx="18286413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9501474"/>
            <a:ext cx="18286413" cy="997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777" y="1138428"/>
            <a:ext cx="15086291" cy="534924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1999" spc="-75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9933" y="6683432"/>
            <a:ext cx="15086291" cy="17145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600" cap="all" spc="300" baseline="0">
                <a:solidFill>
                  <a:schemeClr val="tx2"/>
                </a:solidFill>
                <a:latin typeface="+mj-lt"/>
              </a:defRPr>
            </a:lvl1pPr>
            <a:lvl2pPr marL="685754" indent="0" algn="ctr">
              <a:buNone/>
              <a:defRPr sz="3600"/>
            </a:lvl2pPr>
            <a:lvl3pPr marL="1371509" indent="0" algn="ctr">
              <a:buNone/>
              <a:defRPr sz="3600"/>
            </a:lvl3pPr>
            <a:lvl4pPr marL="2057263" indent="0" algn="ctr">
              <a:buNone/>
              <a:defRPr sz="3000"/>
            </a:lvl4pPr>
            <a:lvl5pPr marL="2743017" indent="0" algn="ctr">
              <a:buNone/>
              <a:defRPr sz="3000"/>
            </a:lvl5pPr>
            <a:lvl6pPr marL="3428771" indent="0" algn="ctr">
              <a:buNone/>
              <a:defRPr sz="3000"/>
            </a:lvl6pPr>
            <a:lvl7pPr marL="4114526" indent="0" algn="ctr">
              <a:buNone/>
              <a:defRPr sz="3000"/>
            </a:lvl7pPr>
            <a:lvl8pPr marL="4800280" indent="0" algn="ctr">
              <a:buNone/>
              <a:defRPr sz="3000"/>
            </a:lvl8pPr>
            <a:lvl9pPr marL="5486034" indent="0" algn="ctr">
              <a:buNone/>
              <a:defRPr sz="3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811330" y="6515100"/>
            <a:ext cx="1481199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411509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35744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63" y="9601200"/>
            <a:ext cx="18281651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3" y="9501474"/>
            <a:ext cx="18281651" cy="9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77" y="1138428"/>
            <a:ext cx="15086291" cy="534924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1999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77" y="6679692"/>
            <a:ext cx="15086291" cy="17145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600" cap="all" spc="300" baseline="0">
                <a:solidFill>
                  <a:schemeClr val="tx2"/>
                </a:solidFill>
                <a:latin typeface="+mj-lt"/>
              </a:defRPr>
            </a:lvl1pPr>
            <a:lvl2pPr marL="68575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5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26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0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877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52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28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03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811330" y="6515100"/>
            <a:ext cx="1481199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63829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645777" y="429905"/>
            <a:ext cx="15086291" cy="21761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777" y="2768602"/>
            <a:ext cx="7405997" cy="60350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26071" y="2768603"/>
            <a:ext cx="7405997" cy="6035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95471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45777" y="429905"/>
            <a:ext cx="15086291" cy="21761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77" y="2769078"/>
            <a:ext cx="7405997" cy="110442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3000" b="0" cap="all" baseline="0">
                <a:solidFill>
                  <a:schemeClr val="tx2"/>
                </a:solidFill>
              </a:defRPr>
            </a:lvl1pPr>
            <a:lvl2pPr marL="685754" indent="0">
              <a:buNone/>
              <a:defRPr sz="3000" b="1"/>
            </a:lvl2pPr>
            <a:lvl3pPr marL="1371509" indent="0">
              <a:buNone/>
              <a:defRPr sz="2700" b="1"/>
            </a:lvl3pPr>
            <a:lvl4pPr marL="2057263" indent="0">
              <a:buNone/>
              <a:defRPr sz="2400" b="1"/>
            </a:lvl4pPr>
            <a:lvl5pPr marL="2743017" indent="0">
              <a:buNone/>
              <a:defRPr sz="2400" b="1"/>
            </a:lvl5pPr>
            <a:lvl6pPr marL="3428771" indent="0">
              <a:buNone/>
              <a:defRPr sz="2400" b="1"/>
            </a:lvl6pPr>
            <a:lvl7pPr marL="4114526" indent="0">
              <a:buNone/>
              <a:defRPr sz="2400" b="1"/>
            </a:lvl7pPr>
            <a:lvl8pPr marL="4800280" indent="0">
              <a:buNone/>
              <a:defRPr sz="2400" b="1"/>
            </a:lvl8pPr>
            <a:lvl9pPr marL="5486034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777" y="3873503"/>
            <a:ext cx="7405997" cy="4930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326071" y="2769078"/>
            <a:ext cx="7405997" cy="110442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3000" b="0" cap="all" baseline="0">
                <a:solidFill>
                  <a:schemeClr val="tx2"/>
                </a:solidFill>
              </a:defRPr>
            </a:lvl1pPr>
            <a:lvl2pPr marL="685754" indent="0">
              <a:buNone/>
              <a:defRPr sz="3000" b="1"/>
            </a:lvl2pPr>
            <a:lvl3pPr marL="1371509" indent="0">
              <a:buNone/>
              <a:defRPr sz="2700" b="1"/>
            </a:lvl3pPr>
            <a:lvl4pPr marL="2057263" indent="0">
              <a:buNone/>
              <a:defRPr sz="2400" b="1"/>
            </a:lvl4pPr>
            <a:lvl5pPr marL="2743017" indent="0">
              <a:buNone/>
              <a:defRPr sz="2400" b="1"/>
            </a:lvl5pPr>
            <a:lvl6pPr marL="3428771" indent="0">
              <a:buNone/>
              <a:defRPr sz="2400" b="1"/>
            </a:lvl6pPr>
            <a:lvl7pPr marL="4114526" indent="0">
              <a:buNone/>
              <a:defRPr sz="2400" b="1"/>
            </a:lvl7pPr>
            <a:lvl8pPr marL="4800280" indent="0">
              <a:buNone/>
              <a:defRPr sz="2400" b="1"/>
            </a:lvl8pPr>
            <a:lvl9pPr marL="5486034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326071" y="3873501"/>
            <a:ext cx="7405997" cy="4930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436825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94767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63" y="9601200"/>
            <a:ext cx="18281651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3" y="9501474"/>
            <a:ext cx="18281651" cy="9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31728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5" y="0"/>
            <a:ext cx="6075659" cy="10287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059580" y="0"/>
            <a:ext cx="96004" cy="10287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41" y="891538"/>
            <a:ext cx="4800183" cy="3429000"/>
          </a:xfrm>
        </p:spPr>
        <p:txBody>
          <a:bodyPr anchor="b">
            <a:norm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275" y="1097280"/>
            <a:ext cx="9737515" cy="788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41" y="4389120"/>
            <a:ext cx="4800183" cy="5068686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250">
                <a:solidFill>
                  <a:srgbClr val="FFFFFF"/>
                </a:solidFill>
              </a:defRPr>
            </a:lvl1pPr>
            <a:lvl2pPr marL="685754" indent="0">
              <a:buNone/>
              <a:defRPr sz="1800"/>
            </a:lvl2pPr>
            <a:lvl3pPr marL="1371509" indent="0">
              <a:buNone/>
              <a:defRPr sz="1500"/>
            </a:lvl3pPr>
            <a:lvl4pPr marL="2057263" indent="0">
              <a:buNone/>
              <a:defRPr sz="1350"/>
            </a:lvl4pPr>
            <a:lvl5pPr marL="2743017" indent="0">
              <a:buNone/>
              <a:defRPr sz="1350"/>
            </a:lvl5pPr>
            <a:lvl6pPr marL="3428771" indent="0">
              <a:buNone/>
              <a:defRPr sz="1350"/>
            </a:lvl6pPr>
            <a:lvl7pPr marL="4114526" indent="0">
              <a:buNone/>
              <a:defRPr sz="1350"/>
            </a:lvl7pPr>
            <a:lvl8pPr marL="4800280" indent="0">
              <a:buNone/>
              <a:defRPr sz="1350"/>
            </a:lvl8pPr>
            <a:lvl9pPr marL="5486034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98207" y="9689678"/>
            <a:ext cx="3927424" cy="547688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200275" y="9689678"/>
            <a:ext cx="6971695" cy="54768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735607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429500"/>
            <a:ext cx="18281651" cy="2857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" y="7372614"/>
            <a:ext cx="18281651" cy="9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78" y="7612380"/>
            <a:ext cx="15169151" cy="1234440"/>
          </a:xfrm>
        </p:spPr>
        <p:txBody>
          <a:bodyPr tIns="0" bIns="0" anchor="b">
            <a:noAutofit/>
          </a:bodyPr>
          <a:lstStyle>
            <a:lvl1pPr>
              <a:defRPr sz="5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" y="0"/>
            <a:ext cx="18286391" cy="7372614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4800"/>
            </a:lvl1pPr>
            <a:lvl2pPr marL="685754" indent="0">
              <a:buNone/>
              <a:defRPr sz="4200"/>
            </a:lvl2pPr>
            <a:lvl3pPr marL="1371509" indent="0">
              <a:buNone/>
              <a:defRPr sz="3600"/>
            </a:lvl3pPr>
            <a:lvl4pPr marL="2057263" indent="0">
              <a:buNone/>
              <a:defRPr sz="3000"/>
            </a:lvl4pPr>
            <a:lvl5pPr marL="2743017" indent="0">
              <a:buNone/>
              <a:defRPr sz="3000"/>
            </a:lvl5pPr>
            <a:lvl6pPr marL="3428771" indent="0">
              <a:buNone/>
              <a:defRPr sz="3000"/>
            </a:lvl6pPr>
            <a:lvl7pPr marL="4114526" indent="0">
              <a:buNone/>
              <a:defRPr sz="3000"/>
            </a:lvl7pPr>
            <a:lvl8pPr marL="4800280" indent="0">
              <a:buNone/>
              <a:defRPr sz="3000"/>
            </a:lvl8pPr>
            <a:lvl9pPr marL="5486034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777" y="8860536"/>
            <a:ext cx="15168580" cy="89154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900"/>
              </a:spcAft>
              <a:buNone/>
              <a:defRPr sz="2250">
                <a:solidFill>
                  <a:srgbClr val="FFFFFF"/>
                </a:solidFill>
              </a:defRPr>
            </a:lvl1pPr>
            <a:lvl2pPr marL="685754" indent="0">
              <a:buNone/>
              <a:defRPr sz="1800"/>
            </a:lvl2pPr>
            <a:lvl3pPr marL="1371509" indent="0">
              <a:buNone/>
              <a:defRPr sz="1500"/>
            </a:lvl3pPr>
            <a:lvl4pPr marL="2057263" indent="0">
              <a:buNone/>
              <a:defRPr sz="1350"/>
            </a:lvl4pPr>
            <a:lvl5pPr marL="2743017" indent="0">
              <a:buNone/>
              <a:defRPr sz="1350"/>
            </a:lvl5pPr>
            <a:lvl6pPr marL="3428771" indent="0">
              <a:buNone/>
              <a:defRPr sz="1350"/>
            </a:lvl6pPr>
            <a:lvl7pPr marL="4114526" indent="0">
              <a:buNone/>
              <a:defRPr sz="1350"/>
            </a:lvl7pPr>
            <a:lvl8pPr marL="4800280" indent="0">
              <a:buNone/>
              <a:defRPr sz="1350"/>
            </a:lvl8pPr>
            <a:lvl9pPr marL="5486034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35069"/>
      </p:ext>
    </p:extLst>
  </p:cSld>
  <p:clrMapOvr>
    <a:masterClrMapping/>
  </p:clrMapOvr>
  <p:hf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351301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006304" y="3631332"/>
            <a:ext cx="16427188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666" y="4664989"/>
            <a:ext cx="16417823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7510470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63" y="9601200"/>
            <a:ext cx="18281651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3" y="9501474"/>
            <a:ext cx="18281651" cy="9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6214" y="618453"/>
            <a:ext cx="3943008" cy="86398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191" y="618453"/>
            <a:ext cx="11600443" cy="8639847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55403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038751" y="3813743"/>
            <a:ext cx="12313367" cy="1329758"/>
          </a:xfrm>
        </p:spPr>
        <p:txBody>
          <a:bodyPr anchor="b">
            <a:noAutofit/>
          </a:bodyPr>
          <a:lstStyle>
            <a:lvl1pPr algn="l">
              <a:lnSpc>
                <a:spcPts val="8999"/>
              </a:lnSpc>
              <a:defRPr sz="4800" baseline="0">
                <a:latin typeface="Aleo-BoldItalic" pitchFamily="34" charset="0"/>
              </a:defRPr>
            </a:lvl1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038750" y="4936097"/>
            <a:ext cx="10153129" cy="567444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6" y="4242010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8" y="4043993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3" y="39243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9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5" y="580840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2" y="5688763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5" y="40767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5254775" y="8095829"/>
            <a:ext cx="9289032" cy="1800200"/>
          </a:xfrm>
        </p:spPr>
        <p:txBody>
          <a:bodyPr anchor="b">
            <a:normAutofit/>
          </a:bodyPr>
          <a:lstStyle>
            <a:lvl1pPr algn="r">
              <a:defRPr sz="2300">
                <a:latin typeface="+mn-lt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</p:spTree>
    <p:extLst>
      <p:ext uri="{BB962C8B-B14F-4D97-AF65-F5344CB8AC3E}">
        <p14:creationId xmlns:p14="http://schemas.microsoft.com/office/powerpoint/2010/main" val="1688508921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1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006304" y="3631332"/>
            <a:ext cx="16427188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666" y="4664989"/>
            <a:ext cx="16417823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555500656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7" y="6007596"/>
            <a:ext cx="12599219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3"/>
            <a:ext cx="12592035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560573652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</p:spTree>
    <p:extLst>
      <p:ext uri="{BB962C8B-B14F-4D97-AF65-F5344CB8AC3E}">
        <p14:creationId xmlns:p14="http://schemas.microsoft.com/office/powerpoint/2010/main" val="119171559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014537" y="2766889"/>
            <a:ext cx="5760516" cy="5760516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8011093" y="2765633"/>
            <a:ext cx="8476928" cy="721683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3"/>
            <a:ext cx="8496943" cy="5328593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253291" y="8210534"/>
            <a:ext cx="5760000" cy="766544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2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</p:spTree>
    <p:extLst>
      <p:ext uri="{BB962C8B-B14F-4D97-AF65-F5344CB8AC3E}">
        <p14:creationId xmlns:p14="http://schemas.microsoft.com/office/powerpoint/2010/main" val="345063273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75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25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5" grpId="0" build="p" animBg="1">
        <p:tmplLst>
          <p:tmpl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006303" y="3064787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448803" y="6347141"/>
            <a:ext cx="4354394" cy="607973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5182766" y="4361276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4625267" y="7643630"/>
            <a:ext cx="4354394" cy="607973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24" name="図プレースホルダー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9359230" y="2617184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21288877">
            <a:off x="8801730" y="5899538"/>
            <a:ext cx="4354394" cy="607973"/>
          </a:xfrm>
          <a:gradFill flip="none" rotWithShape="1">
            <a:gsLst>
              <a:gs pos="0">
                <a:schemeClr val="accent3">
                  <a:alpha val="0"/>
                </a:schemeClr>
              </a:gs>
              <a:gs pos="50000">
                <a:schemeClr val="accent3"/>
              </a:gs>
              <a:gs pos="100000">
                <a:schemeClr val="accent3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28" name="図プレースホルダー 7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13535695" y="3477509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21288877">
            <a:off x="12978196" y="6759863"/>
            <a:ext cx="4354394" cy="607973"/>
          </a:xfrm>
          <a:gradFill flip="none" rotWithShape="1">
            <a:gsLst>
              <a:gs pos="0">
                <a:schemeClr val="accent4">
                  <a:alpha val="0"/>
                </a:schemeClr>
              </a:gs>
              <a:gs pos="50000">
                <a:schemeClr val="accent4"/>
              </a:gs>
              <a:gs pos="100000">
                <a:schemeClr val="accent4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34295" y="7303741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038753" y="8599885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287224" y="6871693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463688" y="7591772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84093067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2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250"/>
                            </p:stCondLst>
                            <p:childTnLst>
                              <p:par>
                                <p:cTn id="9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750"/>
                            </p:stCondLst>
                            <p:childTnLst>
                              <p:par>
                                <p:cTn id="1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25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/>
      <p:bldP spid="27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29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 dirty="0"/>
              <a:t>MSN-B2A013006</a:t>
            </a:r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1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182766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8999191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815614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9" y="2906152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4" name="グラフ プレースホルダー 5"/>
          <p:cNvSpPr>
            <a:spLocks noGrp="1"/>
          </p:cNvSpPr>
          <p:nvPr>
            <p:ph type="chart" sz="quarter" idx="26" hasCustomPrompt="1"/>
          </p:nvPr>
        </p:nvSpPr>
        <p:spPr>
          <a:xfrm>
            <a:off x="5302706" y="2905357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5" name="グラフ プレースホルダー 5"/>
          <p:cNvSpPr>
            <a:spLocks noGrp="1"/>
          </p:cNvSpPr>
          <p:nvPr>
            <p:ph type="chart" sz="quarter" idx="27" hasCustomPrompt="1"/>
          </p:nvPr>
        </p:nvSpPr>
        <p:spPr>
          <a:xfrm>
            <a:off x="9129752" y="2905357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6" name="グラフ プレースホルダー 5"/>
          <p:cNvSpPr>
            <a:spLocks noGrp="1"/>
          </p:cNvSpPr>
          <p:nvPr>
            <p:ph type="chart" sz="quarter" idx="28" hasCustomPrompt="1"/>
          </p:nvPr>
        </p:nvSpPr>
        <p:spPr>
          <a:xfrm>
            <a:off x="12952904" y="2900255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18678" y="6727677"/>
            <a:ext cx="3448065" cy="505659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5326782" y="6727677"/>
            <a:ext cx="3448065" cy="505659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143206" y="6727677"/>
            <a:ext cx="3448065" cy="505659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2959631" y="6727677"/>
            <a:ext cx="3448065" cy="505659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369426103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1">
            <a:lum/>
          </a:blip>
          <a:srcRect/>
          <a:tile tx="0" ty="0" sx="50000" sy="86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321" y="267944"/>
            <a:ext cx="16457772" cy="987125"/>
          </a:xfrm>
          <a:prstGeom prst="rect">
            <a:avLst/>
          </a:prstGeom>
        </p:spPr>
        <p:txBody>
          <a:bodyPr vert="horz" lIns="163265" tIns="81632" rIns="163265" bIns="81632" rtlCol="0" anchor="ctr">
            <a:normAutofit/>
          </a:bodyPr>
          <a:lstStyle/>
          <a:p>
            <a:r>
              <a:rPr lang="en-US" dirty="0"/>
              <a:t>Master Title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615108"/>
            <a:ext cx="16457772" cy="7776864"/>
          </a:xfrm>
          <a:prstGeom prst="rect">
            <a:avLst/>
          </a:prstGeom>
        </p:spPr>
        <p:txBody>
          <a:bodyPr vert="horz" lIns="163265" tIns="81632" rIns="163265" bIns="81632" rtlCol="0">
            <a:normAutofit/>
          </a:bodyPr>
          <a:lstStyle/>
          <a:p>
            <a:pPr lvl="0"/>
            <a:r>
              <a:rPr lang="en-US" altLang="ja-JP" dirty="0"/>
              <a:t>Master Text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247858" y="9534529"/>
            <a:ext cx="5790697" cy="547688"/>
          </a:xfrm>
          <a:prstGeom prst="rect">
            <a:avLst/>
          </a:prstGeom>
        </p:spPr>
        <p:txBody>
          <a:bodyPr vert="horz" lIns="163265" tIns="81632" rIns="163265" bIns="8163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105263" y="9534529"/>
            <a:ext cx="4266830" cy="547688"/>
          </a:xfrm>
          <a:prstGeom prst="rect">
            <a:avLst/>
          </a:prstGeom>
        </p:spPr>
        <p:txBody>
          <a:bodyPr vert="horz" lIns="163265" tIns="81632" rIns="163265" bIns="8163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2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54" r:id="rId3"/>
    <p:sldLayoutId id="2147483655" r:id="rId4"/>
    <p:sldLayoutId id="2147483668" r:id="rId5"/>
    <p:sldLayoutId id="2147483656" r:id="rId6"/>
    <p:sldLayoutId id="2147483658" r:id="rId7"/>
    <p:sldLayoutId id="2147483659" r:id="rId8"/>
    <p:sldLayoutId id="2147483673" r:id="rId9"/>
    <p:sldLayoutId id="2147483677" r:id="rId10"/>
    <p:sldLayoutId id="2147483675" r:id="rId11"/>
    <p:sldLayoutId id="2147483680" r:id="rId12"/>
    <p:sldLayoutId id="2147483678" r:id="rId13"/>
    <p:sldLayoutId id="2147483669" r:id="rId14"/>
    <p:sldLayoutId id="2147483660" r:id="rId15"/>
    <p:sldLayoutId id="2147483663" r:id="rId16"/>
    <p:sldLayoutId id="2147483666" r:id="rId17"/>
    <p:sldLayoutId id="2147483670" r:id="rId18"/>
    <p:sldLayoutId id="2147483682" r:id="rId19"/>
    <p:sldLayoutId id="2147483665" r:id="rId20"/>
    <p:sldLayoutId id="2147483683" r:id="rId21"/>
    <p:sldLayoutId id="2147483784" r:id="rId22"/>
    <p:sldLayoutId id="2147483783" r:id="rId23"/>
    <p:sldLayoutId id="2147483653" r:id="rId24"/>
    <p:sldLayoutId id="2147483661" r:id="rId25"/>
    <p:sldLayoutId id="2147483684" r:id="rId26"/>
    <p:sldLayoutId id="2147483674" r:id="rId27"/>
    <p:sldLayoutId id="2147483679" r:id="rId28"/>
    <p:sldLayoutId id="2147483676" r:id="rId29"/>
  </p:sldLayoutIdLst>
  <p:transition spd="med">
    <p:push dir="u"/>
  </p:transition>
  <p:hf hdr="0" dt="0"/>
  <p:txStyles>
    <p:titleStyle>
      <a:lvl1pPr algn="ctr" defTabSz="1632649" rtl="0" eaLnBrk="1" latinLnBrk="0" hangingPunct="1">
        <a:spcBef>
          <a:spcPct val="0"/>
        </a:spcBef>
        <a:buNone/>
        <a:defRPr sz="45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649" rtl="0" eaLnBrk="1" latinLnBrk="0" hangingPunct="1">
        <a:spcBef>
          <a:spcPct val="20000"/>
        </a:spcBef>
        <a:buFontTx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27947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87924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135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58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4489782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107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430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8754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25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49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8972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296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621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7944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268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0593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763" y="9601200"/>
            <a:ext cx="18281651" cy="685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" y="9501474"/>
            <a:ext cx="18281651" cy="9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777" y="429905"/>
            <a:ext cx="15086291" cy="2176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77" y="2768601"/>
            <a:ext cx="15086291" cy="603504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778" y="9689678"/>
            <a:ext cx="370808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28798" y="9689678"/>
            <a:ext cx="7233578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49399" y="9689678"/>
            <a:ext cx="1967867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rgbClr val="FFFFFF"/>
                </a:solidFill>
              </a:defRPr>
            </a:lvl1pPr>
          </a:lstStyle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790142" y="2606768"/>
            <a:ext cx="1494914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6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</p:sldLayoutIdLst>
  <p:transition spd="med">
    <p:push dir="u"/>
  </p:transition>
  <p:hf hdr="0" dt="0"/>
  <p:txStyles>
    <p:titleStyle>
      <a:lvl1pPr algn="l" defTabSz="1371509" rtl="0" eaLnBrk="1" latinLnBrk="0" hangingPunct="1">
        <a:lnSpc>
          <a:spcPct val="85000"/>
        </a:lnSpc>
        <a:spcBef>
          <a:spcPct val="0"/>
        </a:spcBef>
        <a:buNone/>
        <a:defRPr sz="7200" kern="1200" spc="-75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37151" indent="-137151" algn="l" defTabSz="1371509" rtl="0" eaLnBrk="1" latinLnBrk="0" hangingPunct="1">
        <a:lnSpc>
          <a:spcPct val="90000"/>
        </a:lnSpc>
        <a:spcBef>
          <a:spcPts val="1800"/>
        </a:spcBef>
        <a:spcAft>
          <a:spcPts val="3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6034" indent="-274302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0335" indent="-274302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24637" indent="-274302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8939" indent="-274302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9890" indent="-342877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49870" indent="-342877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49850" indent="-342877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49830" indent="-342877" algn="l" defTabSz="1371509" rtl="0" eaLnBrk="1" latinLnBrk="0" hangingPunct="1">
        <a:lnSpc>
          <a:spcPct val="90000"/>
        </a:lnSpc>
        <a:spcBef>
          <a:spcPts val="300"/>
        </a:spcBef>
        <a:spcAft>
          <a:spcPts val="600"/>
        </a:spcAft>
        <a:buClr>
          <a:schemeClr val="accent1"/>
        </a:buClr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54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509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263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017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8771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526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280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034" algn="l" defTabSz="137150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5205693" y="3559324"/>
            <a:ext cx="9140825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4400" dirty="0"/>
              <a:t>Pertemuan Ke </a:t>
            </a:r>
            <a:r>
              <a:rPr lang="en-US" sz="4400" dirty="0"/>
              <a:t>2</a:t>
            </a:r>
            <a:r>
              <a:rPr lang="id-ID" sz="4400" dirty="0"/>
              <a:t> dan </a:t>
            </a:r>
            <a:r>
              <a:rPr lang="en-US" sz="4400" dirty="0"/>
              <a:t>3</a:t>
            </a:r>
            <a:endParaRPr lang="id-ID" sz="4400" dirty="0"/>
          </a:p>
          <a:p>
            <a:r>
              <a:rPr lang="id-ID" sz="4400" b="1" dirty="0"/>
              <a:t>Boxplot, Histogram, dan Scatterplot</a:t>
            </a:r>
          </a:p>
          <a:p>
            <a:endParaRPr lang="id-ID" sz="4400" dirty="0"/>
          </a:p>
        </p:txBody>
      </p:sp>
      <p:sp>
        <p:nvSpPr>
          <p:cNvPr id="12" name="Rectangle 11"/>
          <p:cNvSpPr/>
          <p:nvPr/>
        </p:nvSpPr>
        <p:spPr>
          <a:xfrm>
            <a:off x="5172242" y="2656319"/>
            <a:ext cx="104957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5400" b="1" dirty="0">
                <a:latin typeface="Agency FB" pitchFamily="34" charset="0"/>
              </a:rPr>
              <a:t>ANALISIS DAN EKSPLORASI DATA</a:t>
            </a:r>
            <a:endParaRPr lang="id-ID" sz="5400" dirty="0"/>
          </a:p>
        </p:txBody>
      </p:sp>
      <p:sp>
        <p:nvSpPr>
          <p:cNvPr id="13" name="Rectangle 12"/>
          <p:cNvSpPr/>
          <p:nvPr/>
        </p:nvSpPr>
        <p:spPr>
          <a:xfrm>
            <a:off x="5172242" y="5431532"/>
            <a:ext cx="9140825" cy="202517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4000" b="1" dirty="0">
                <a:latin typeface="Agency FB" pitchFamily="34" charset="0"/>
              </a:rPr>
              <a:t>Dosen Pengampu:</a:t>
            </a:r>
          </a:p>
          <a:p>
            <a:pPr marR="274320" algn="just">
              <a:lnSpc>
                <a:spcPct val="107000"/>
              </a:lnSpc>
              <a:spcAft>
                <a:spcPts val="0"/>
              </a:spcAft>
            </a:pPr>
            <a:r>
              <a:rPr lang="id-ID" sz="4000" b="1" dirty="0">
                <a:solidFill>
                  <a:srgbClr val="000000"/>
                </a:solidFill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Indah Manfaati Nur, M.Si.</a:t>
            </a:r>
            <a:endParaRPr lang="id-ID" sz="3600" dirty="0">
              <a:latin typeface="Agency FB" panose="020B05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74320" algn="just">
              <a:lnSpc>
                <a:spcPct val="107000"/>
              </a:lnSpc>
              <a:spcAft>
                <a:spcPts val="800"/>
              </a:spcAft>
            </a:pPr>
            <a:r>
              <a:rPr lang="id-ID" sz="4000" b="1" dirty="0">
                <a:solidFill>
                  <a:srgbClr val="000000"/>
                </a:solidFill>
                <a:latin typeface="Agency FB" panose="020B05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Muhammad Saifudin Nur, S.Si., M.Stat.</a:t>
            </a:r>
            <a:endParaRPr lang="id-ID" sz="4000" b="1" dirty="0">
              <a:latin typeface="Agency FB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7" name="Picture 6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850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41220010"/>
      </p:ext>
    </p:extLst>
  </p:cSld>
  <p:clrMapOvr>
    <a:masterClrMapping/>
  </p:clrMapOvr>
  <p:transition spd="med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10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214215" y="2656484"/>
            <a:ext cx="8084928" cy="74789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id-ID" b="1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IQR</a:t>
            </a:r>
            <a:r>
              <a:rPr lang="id-ID" dirty="0">
                <a:solidFill>
                  <a:schemeClr val="tx1"/>
                </a:solidFill>
              </a:rPr>
              <a:t> = Q3-Q1 = 75-66 = 9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dirty="0">
                <a:solidFill>
                  <a:schemeClr val="tx1"/>
                </a:solidFill>
              </a:rPr>
              <a:t>Kemudian dapat dihitung </a:t>
            </a:r>
            <a:r>
              <a:rPr lang="id-ID" b="1" dirty="0">
                <a:solidFill>
                  <a:schemeClr val="tx1"/>
                </a:solidFill>
              </a:rPr>
              <a:t>whisker </a:t>
            </a:r>
            <a:r>
              <a:rPr lang="id-ID" dirty="0">
                <a:solidFill>
                  <a:schemeClr val="tx1"/>
                </a:solidFill>
              </a:rPr>
              <a:t>untuk batas atas dan batas bawah, menggunakan nilai </a:t>
            </a:r>
            <a:r>
              <a:rPr lang="id-ID" b="1" dirty="0">
                <a:solidFill>
                  <a:schemeClr val="tx1"/>
                </a:solidFill>
              </a:rPr>
              <a:t>1,5 X IQR, </a:t>
            </a:r>
            <a:r>
              <a:rPr lang="id-ID" dirty="0">
                <a:solidFill>
                  <a:schemeClr val="tx1"/>
                </a:solidFill>
              </a:rPr>
              <a:t>sehingga:</a:t>
            </a:r>
            <a:endParaRPr lang="id-ID" b="1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1,5 X IQR = </a:t>
            </a:r>
            <a:r>
              <a:rPr lang="id-ID" dirty="0">
                <a:solidFill>
                  <a:schemeClr val="tx1"/>
                </a:solidFill>
              </a:rPr>
              <a:t>13,5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Dan</a:t>
            </a: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Whisker atas </a:t>
            </a:r>
            <a:r>
              <a:rPr lang="id-ID" dirty="0">
                <a:solidFill>
                  <a:schemeClr val="tx1"/>
                </a:solidFill>
              </a:rPr>
              <a:t>digambar dari Q3 +</a:t>
            </a:r>
            <a:r>
              <a:rPr lang="id-ID" b="1" dirty="0">
                <a:solidFill>
                  <a:schemeClr val="tx1"/>
                </a:solidFill>
              </a:rPr>
              <a:t> 1,5 X IQR </a:t>
            </a:r>
            <a:r>
              <a:rPr lang="id-ID" dirty="0">
                <a:solidFill>
                  <a:schemeClr val="tx1"/>
                </a:solidFill>
              </a:rPr>
              <a:t>= 75+13,5 = 88,5 akan tetapi nilai maksimum 89 berada diatas 88,5 sehingga di definisikan sebagai </a:t>
            </a:r>
            <a:r>
              <a:rPr lang="id-ID" b="1" dirty="0">
                <a:solidFill>
                  <a:schemeClr val="tx1"/>
                </a:solidFill>
              </a:rPr>
              <a:t>outlier</a:t>
            </a:r>
            <a:r>
              <a:rPr lang="id-ID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Whisker bawah </a:t>
            </a:r>
            <a:r>
              <a:rPr lang="id-ID" dirty="0">
                <a:solidFill>
                  <a:schemeClr val="tx1"/>
                </a:solidFill>
              </a:rPr>
              <a:t>digambar dari Q1 -</a:t>
            </a:r>
            <a:r>
              <a:rPr lang="id-ID" b="1" dirty="0">
                <a:solidFill>
                  <a:schemeClr val="tx1"/>
                </a:solidFill>
              </a:rPr>
              <a:t> 1,5 X IQR </a:t>
            </a:r>
            <a:r>
              <a:rPr lang="id-ID" dirty="0">
                <a:solidFill>
                  <a:schemeClr val="tx1"/>
                </a:solidFill>
              </a:rPr>
              <a:t>= 66-13,5 = 52,5 akan tetapi nilai minimum 52 berada dibawah 52,5 sehingga di definisikan sebagai </a:t>
            </a:r>
            <a:r>
              <a:rPr lang="id-ID" b="1" dirty="0">
                <a:solidFill>
                  <a:schemeClr val="tx1"/>
                </a:solidFill>
              </a:rPr>
              <a:t>outlier</a:t>
            </a:r>
            <a:r>
              <a:rPr lang="id-ID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164" y="2407196"/>
            <a:ext cx="8248979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Soal Untuk Boxplot dengan outlier</a:t>
            </a:r>
          </a:p>
        </p:txBody>
      </p:sp>
      <p:pic>
        <p:nvPicPr>
          <p:cNvPr id="82946" name="Picture 2" descr="F:\Boxplot_with_outli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7182" y="3207808"/>
            <a:ext cx="8302279" cy="65176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305471"/>
      </p:ext>
    </p:extLst>
  </p:cSld>
  <p:clrMapOvr>
    <a:masterClrMapping/>
  </p:clrMapOvr>
  <p:transition spd="med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Cara Mengatasi Oulier??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MSN-B2A013006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5958" y="2877504"/>
            <a:ext cx="5904656" cy="57606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b="1" dirty="0"/>
              <a:t>Penyebab Outlier</a:t>
            </a:r>
          </a:p>
        </p:txBody>
      </p:sp>
      <p:sp>
        <p:nvSpPr>
          <p:cNvPr id="9" name="Rectangle 8"/>
          <p:cNvSpPr/>
          <p:nvPr/>
        </p:nvSpPr>
        <p:spPr>
          <a:xfrm>
            <a:off x="395958" y="3542646"/>
            <a:ext cx="6707460" cy="5909310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Kesalahan Entry Data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Kesalahan Pengukuran atau instrumen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Kesalahan Sampling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Kesalahan Pemrosesan Data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Data secara Natural mengandung outlier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38306" y="2877504"/>
            <a:ext cx="5904656" cy="576064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b="1" dirty="0"/>
              <a:t>Mengatasi Outlier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639150" y="3535800"/>
            <a:ext cx="6707460" cy="5909310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Menghapus Data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Merubah Nilai Data yang terdeteksi sebagai outlier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Transformasi Data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Menggunakan Analisi yang lain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id-ID" sz="3600" dirty="0"/>
              <a:t>Memberikan nilai khusus pada suatu outlier</a:t>
            </a:r>
          </a:p>
        </p:txBody>
      </p:sp>
    </p:spTree>
    <p:extLst>
      <p:ext uri="{BB962C8B-B14F-4D97-AF65-F5344CB8AC3E}">
        <p14:creationId xmlns:p14="http://schemas.microsoft.com/office/powerpoint/2010/main" val="1053200883"/>
      </p:ext>
    </p:extLst>
  </p:cSld>
  <p:clrMapOvr>
    <a:masterClrMapping/>
  </p:clrMapOvr>
  <p:transition spd="med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214215" y="2656484"/>
            <a:ext cx="8084928" cy="69865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dirty="0">
                <a:solidFill>
                  <a:schemeClr val="tx1"/>
                </a:solidFill>
              </a:rPr>
              <a:t>Box Plot Sangat berguna untuk menunjukkan </a:t>
            </a:r>
            <a:r>
              <a:rPr lang="id-ID" b="1" dirty="0">
                <a:solidFill>
                  <a:schemeClr val="tx1"/>
                </a:solidFill>
              </a:rPr>
              <a:t>kemiringan distribusi</a:t>
            </a:r>
            <a:r>
              <a:rPr lang="id-ID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1.Jika nilai median berada ditengah kotak dan panjang whiskers relatif sama maka distribusi data dikatakan </a:t>
            </a:r>
            <a:r>
              <a:rPr lang="id-ID" b="1" dirty="0">
                <a:solidFill>
                  <a:schemeClr val="tx1"/>
                </a:solidFill>
              </a:rPr>
              <a:t>simetris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2.Jika nilai median berada lebih dekat dengan garis bawah kotak dan panjang whiskers lebih pendek pada bagian bawah maka distribusi data adalah </a:t>
            </a:r>
            <a:r>
              <a:rPr lang="id-ID" b="1" dirty="0">
                <a:solidFill>
                  <a:schemeClr val="tx1"/>
                </a:solidFill>
              </a:rPr>
              <a:t>condong ke kanan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3.Jika nilai median berada lebih dekat dengan garis atas kotak dan panjang whiskers lebih pendek pada bagian atas maka distribusi data adalah </a:t>
            </a:r>
            <a:r>
              <a:rPr lang="id-ID" b="1" dirty="0">
                <a:solidFill>
                  <a:schemeClr val="tx1"/>
                </a:solidFill>
              </a:rPr>
              <a:t>condong ke kiri 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164" y="2407196"/>
            <a:ext cx="8248979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Kegunaan Box Plot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60" t="17448" r="44862" b="32552"/>
          <a:stretch/>
        </p:blipFill>
        <p:spPr bwMode="auto">
          <a:xfrm>
            <a:off x="9142000" y="2775984"/>
            <a:ext cx="8388047" cy="5942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9169038"/>
      </p:ext>
    </p:extLst>
  </p:cSld>
  <p:clrMapOvr>
    <a:masterClrMapping/>
  </p:clrMapOvr>
  <p:transition spd="med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4"/>
          <p:cNvSpPr/>
          <p:nvPr/>
        </p:nvSpPr>
        <p:spPr>
          <a:xfrm>
            <a:off x="214215" y="2656484"/>
            <a:ext cx="8084928" cy="69865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dirty="0">
                <a:solidFill>
                  <a:schemeClr val="tx1"/>
                </a:solidFill>
              </a:rPr>
              <a:t>Beberapa hal yang bisa diperoleh apabila kita melakukan perbandingan beberapa boxplot: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Membandingkan Nilai tengah dari masing-masing distribusi data, jika nilai median dari satu data berada diluar kotak pada boxplot pembanding maka dimungkinkan terjadi perbedaan antar kedua distribusi data</a:t>
            </a:r>
          </a:p>
          <a:p>
            <a:pPr marL="514350" indent="-514350" algn="just">
              <a:buAutoNum type="arabicPeriod"/>
            </a:pPr>
            <a:r>
              <a:rPr lang="id-ID" dirty="0">
                <a:solidFill>
                  <a:schemeClr val="tx1"/>
                </a:solidFill>
              </a:rPr>
              <a:t>Membandingkan IQR dan Whisker, hal ini dilakukan untuk menentukan bagaimana data tersebar di masing-masing sampel, semakin lebar kotak maka semakin tersebar data dan dimungkinkan memiliki variasi yang tinggi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164" y="2407196"/>
            <a:ext cx="8248979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Perbandingan Box Plot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48" t="25521" r="42081" b="30469"/>
          <a:stretch/>
        </p:blipFill>
        <p:spPr bwMode="auto">
          <a:xfrm>
            <a:off x="8772775" y="3402356"/>
            <a:ext cx="8759655" cy="534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1278293"/>
      </p:ext>
    </p:extLst>
  </p:cSld>
  <p:clrMapOvr>
    <a:masterClrMapping/>
  </p:clrMapOvr>
  <p:transition spd="med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14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831354" y="2959726"/>
            <a:ext cx="8815908" cy="6247864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Merupakan metode visual (grafis) yang menggambarkan pengelompokkan data kedalam rentang  angka kontinyu, dimana masing-masing rentang akan memiliki nilai yang digambarkan oleh batang vertikal.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Garis horizontal menunjukkan panjang dan banyaknya rentang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Garis Vertikal menunjukkan banyaknya data yang masuk kedalam masing-masing rentang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6302" y="2767236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What is Histogram???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898998" y="2911252"/>
            <a:ext cx="7669144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Histogram Konvensional</a:t>
            </a:r>
          </a:p>
        </p:txBody>
      </p:sp>
      <p:pic>
        <p:nvPicPr>
          <p:cNvPr id="4098" name="Picture 2" descr="F:\Example_histogra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7382" y="3566087"/>
            <a:ext cx="5256584" cy="613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8072709"/>
      </p:ext>
    </p:extLst>
  </p:cSld>
  <p:clrMapOvr>
    <a:masterClrMapping/>
  </p:clrMapOvr>
  <p:transition spd="med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15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502246" y="3399621"/>
            <a:ext cx="8815908" cy="5632311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36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Data yang digunakan harus numerik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Dapat digunakan untuk memeriksa  bentuk dari distribusi data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Dapat digunakan untuk memeriksa perubahan dari masing-masing proses </a:t>
            </a:r>
            <a:r>
              <a:rPr lang="en-US" sz="3600" dirty="0"/>
              <a:t> </a:t>
            </a:r>
            <a:endParaRPr lang="id-ID" sz="36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Dapat digunakan untuk perbadingan dua proses, sehingga dapat diperiksa secara visual apakah suatu proses distribusi berbeda dengan distribusi proses yang lain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7194" y="3039581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Kapan Pakai Histogram??</a:t>
            </a:r>
          </a:p>
        </p:txBody>
      </p:sp>
      <p:pic>
        <p:nvPicPr>
          <p:cNvPr id="5122" name="Picture 2" descr="F:\histogra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7730" y="2868302"/>
            <a:ext cx="7344816" cy="4956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9772600" y="7882424"/>
            <a:ext cx="8083574" cy="1200329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Berdimensi dua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Masing-masing batang berdimpitan</a:t>
            </a:r>
          </a:p>
        </p:txBody>
      </p:sp>
    </p:spTree>
    <p:extLst>
      <p:ext uri="{BB962C8B-B14F-4D97-AF65-F5344CB8AC3E}">
        <p14:creationId xmlns:p14="http://schemas.microsoft.com/office/powerpoint/2010/main" val="2293718568"/>
      </p:ext>
    </p:extLst>
  </p:cSld>
  <p:clrMapOvr>
    <a:masterClrMapping/>
  </p:clrMapOvr>
  <p:transition spd="med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16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574254" y="2654430"/>
            <a:ext cx="7560840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Tipe-Tipe Histogram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5" t="38542" r="52331" b="34628"/>
          <a:stretch/>
        </p:blipFill>
        <p:spPr bwMode="auto">
          <a:xfrm>
            <a:off x="1263823" y="4142978"/>
            <a:ext cx="6151191" cy="352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790278" y="7663780"/>
            <a:ext cx="7704856" cy="1754326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3600" dirty="0"/>
              <a:t>Banyaknya kelas yang ada terlalu kecil, dan masing-masing kelas memiliki frekuensi yang hampir sama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15" t="26504" r="47059" b="36748"/>
          <a:stretch/>
        </p:blipFill>
        <p:spPr bwMode="auto">
          <a:xfrm>
            <a:off x="10346804" y="3424731"/>
            <a:ext cx="6141218" cy="4012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9827574" y="7637646"/>
            <a:ext cx="7704856" cy="1754326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3600" dirty="0"/>
              <a:t>Memiliki dua buah puncak, biasanya terjadi saat dua buah data digabungkan menjadi satu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22526" y="3509103"/>
            <a:ext cx="2556284" cy="77030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/>
              <a:t>Uniform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139271" y="3372677"/>
            <a:ext cx="2556284" cy="77030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/>
              <a:t>Bimodal</a:t>
            </a:r>
          </a:p>
        </p:txBody>
      </p:sp>
    </p:spTree>
    <p:extLst>
      <p:ext uri="{BB962C8B-B14F-4D97-AF65-F5344CB8AC3E}">
        <p14:creationId xmlns:p14="http://schemas.microsoft.com/office/powerpoint/2010/main" val="781382077"/>
      </p:ext>
    </p:extLst>
  </p:cSld>
  <p:clrMapOvr>
    <a:masterClrMapping/>
  </p:clrMapOvr>
  <p:transition spd="med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17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574254" y="2654430"/>
            <a:ext cx="7560840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Tipe-Tipe Histogram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0278" y="7997686"/>
            <a:ext cx="7704856" cy="1754326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3600" dirty="0"/>
              <a:t>Jika ditarik garis tengah pada puncak histogram, maka akan menghasilkan sisi yang simetris antarkedua sisinya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22526" y="3509103"/>
            <a:ext cx="2556284" cy="77030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b="1" dirty="0"/>
              <a:t>Simetris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22" t="38187" r="48817" b="24714"/>
          <a:stretch/>
        </p:blipFill>
        <p:spPr bwMode="auto">
          <a:xfrm>
            <a:off x="2095457" y="4356719"/>
            <a:ext cx="5094498" cy="352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9215214" y="2654429"/>
            <a:ext cx="7560840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Tipe-Tipe Histogram yang lain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46146" y="3703340"/>
            <a:ext cx="7704856" cy="5078313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Right skewed histogram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left skewed histogram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Multimodal Histogram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Dog food histogram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Histogram sisisr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id-ID" sz="3600" dirty="0"/>
              <a:t>Dst</a:t>
            </a:r>
          </a:p>
          <a:p>
            <a:pPr algn="just"/>
            <a:endParaRPr lang="id-ID" sz="3600" dirty="0"/>
          </a:p>
          <a:p>
            <a:pPr algn="just"/>
            <a:r>
              <a:rPr lang="id-ID" sz="3600" dirty="0"/>
              <a:t>Tergantung bagaimana ditribusi data yang akan di buat histogram</a:t>
            </a:r>
          </a:p>
        </p:txBody>
      </p:sp>
    </p:spTree>
    <p:extLst>
      <p:ext uri="{BB962C8B-B14F-4D97-AF65-F5344CB8AC3E}">
        <p14:creationId xmlns:p14="http://schemas.microsoft.com/office/powerpoint/2010/main" val="1722107590"/>
      </p:ext>
    </p:extLst>
  </p:cSld>
  <p:clrMapOvr>
    <a:masterClrMapping/>
  </p:clrMapOvr>
  <p:transition spd="med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Histogram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1254266" y="2649950"/>
            <a:ext cx="6016732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Soal Histogram</a:t>
            </a:r>
          </a:p>
        </p:txBody>
      </p:sp>
      <p:sp>
        <p:nvSpPr>
          <p:cNvPr id="5" name="Rectangle 4"/>
          <p:cNvSpPr/>
          <p:nvPr/>
        </p:nvSpPr>
        <p:spPr>
          <a:xfrm>
            <a:off x="718270" y="3256334"/>
            <a:ext cx="8520905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/>
              <a:t>The following table gives the lifetime of 400 neon lamps. Draw the histogram for the below data.</a:t>
            </a:r>
            <a:endParaRPr lang="id-ID" dirty="0">
              <a:solidFill>
                <a:schemeClr val="tx1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49" t="34114" r="38127" b="23958"/>
          <a:stretch/>
        </p:blipFill>
        <p:spPr bwMode="auto">
          <a:xfrm>
            <a:off x="659209" y="4495428"/>
            <a:ext cx="10212189" cy="461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3" t="25621" r="46913" b="21355"/>
          <a:stretch/>
        </p:blipFill>
        <p:spPr bwMode="auto">
          <a:xfrm>
            <a:off x="11268372" y="3919364"/>
            <a:ext cx="6299770" cy="5193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13558353" y="3210168"/>
            <a:ext cx="1719808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result</a:t>
            </a:r>
          </a:p>
        </p:txBody>
      </p:sp>
    </p:spTree>
    <p:extLst>
      <p:ext uri="{BB962C8B-B14F-4D97-AF65-F5344CB8AC3E}">
        <p14:creationId xmlns:p14="http://schemas.microsoft.com/office/powerpoint/2010/main" val="508533715"/>
      </p:ext>
    </p:extLst>
  </p:cSld>
  <p:clrMapOvr>
    <a:masterClrMapping/>
  </p:clrMapOvr>
  <p:transition spd="med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Scatter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19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646262" y="3247758"/>
            <a:ext cx="8815908" cy="5693866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Merupakan metode visual (grafis) yang menggunakan koordinat kartesius untuk menampilkan nilai dari dua data (variabel)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Lokasi dari masing-masing titik baik secara vertikal dan horizontal mengindikasikan nilai atau lokasi unit data tersebut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Sangat umum digunakan untuk menggambarkan hubungan dua varibel yang ingin diperiksa hubungannya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1210" y="3055268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What is Scatterplot???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898998" y="2911252"/>
            <a:ext cx="7669144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Scatterplot</a:t>
            </a:r>
          </a:p>
        </p:txBody>
      </p:sp>
      <p:pic>
        <p:nvPicPr>
          <p:cNvPr id="9218" name="Picture 2" descr="F:\scatter-plot-example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2211" y="4135388"/>
            <a:ext cx="7947735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865794"/>
      </p:ext>
    </p:extLst>
  </p:cSld>
  <p:clrMapOvr>
    <a:masterClrMapping/>
  </p:clrMapOvr>
  <p:transition spd="med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Indikator dan Capaian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831354" y="2959726"/>
            <a:ext cx="15872692" cy="5016758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r>
              <a:rPr lang="id-ID" sz="4000" dirty="0"/>
              <a:t>1. Dapat membuat Bentuk Boxplot untuk deteksi outlier </a:t>
            </a:r>
          </a:p>
          <a:p>
            <a:r>
              <a:rPr lang="id-ID" sz="4000" dirty="0"/>
              <a:t>2. Dapat membuat perbandingan distribusi data dengan Boxplot dan Histogram </a:t>
            </a:r>
          </a:p>
          <a:p>
            <a:r>
              <a:rPr lang="id-ID" sz="4000" dirty="0"/>
              <a:t>3. Dapat menjelaskan hubungan antara dua variabel menggunakan scatterplot </a:t>
            </a:r>
          </a:p>
          <a:p>
            <a:r>
              <a:rPr lang="id-ID" sz="4000" dirty="0"/>
              <a:t>	</a:t>
            </a:r>
          </a:p>
          <a:p>
            <a:endParaRPr lang="id-ID" sz="4000" dirty="0"/>
          </a:p>
        </p:txBody>
      </p:sp>
      <p:sp>
        <p:nvSpPr>
          <p:cNvPr id="12" name="Rectangle 11"/>
          <p:cNvSpPr/>
          <p:nvPr/>
        </p:nvSpPr>
        <p:spPr>
          <a:xfrm>
            <a:off x="1006302" y="2767236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Indikator Penilaian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06202" y="7164948"/>
            <a:ext cx="15872692" cy="193899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r>
              <a:rPr lang="id-ID" sz="4000" dirty="0"/>
              <a:t>Dapat membuat grafik sederhana dari data menggunakan </a:t>
            </a:r>
            <a:r>
              <a:rPr lang="id-ID" sz="4000" i="1" dirty="0"/>
              <a:t>software  </a:t>
            </a:r>
            <a:r>
              <a:rPr lang="id-ID" sz="4000" dirty="0"/>
              <a:t>SPSS, MINITAB, dan R 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81150" y="6972458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Capaian Akhir</a:t>
            </a:r>
          </a:p>
        </p:txBody>
      </p:sp>
    </p:spTree>
    <p:extLst>
      <p:ext uri="{BB962C8B-B14F-4D97-AF65-F5344CB8AC3E}">
        <p14:creationId xmlns:p14="http://schemas.microsoft.com/office/powerpoint/2010/main" val="2272166216"/>
      </p:ext>
    </p:extLst>
  </p:cSld>
  <p:clrMapOvr>
    <a:masterClrMapping/>
  </p:clrMapOvr>
  <p:transition spd="med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Scatter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20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646262" y="3247758"/>
            <a:ext cx="8815908" cy="6247864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Saat ingin dilakukan pemeriksaan secara visul bagaimana bentuk hubungan antara dua varibel pada masing-masing unit observasi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Biasa digunakan untuk menentukan bentuk persamaan secara matemati (ex:linier, kuadrat, exponen, dst)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Identifikasi pattern data, apakah berkelompok, menyebar, bahkan deteksi oulier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1210" y="3055268"/>
            <a:ext cx="7025852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Kapan menggunakan Scatterplot???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863286" y="2623220"/>
            <a:ext cx="7669144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Jenis hubungan dalam Scatterplot</a:t>
            </a:r>
          </a:p>
        </p:txBody>
      </p:sp>
      <p:pic>
        <p:nvPicPr>
          <p:cNvPr id="10242" name="Picture 2" descr="F:\scatter-plot-example-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5294" y="3415308"/>
            <a:ext cx="7667750" cy="6463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816030"/>
      </p:ext>
    </p:extLst>
  </p:cSld>
  <p:clrMapOvr>
    <a:masterClrMapping/>
  </p:clrMapOvr>
  <p:transition spd="med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Scatter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21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790278" y="2978315"/>
            <a:ext cx="8208912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Jenis hubungan dalam Scatterplot</a:t>
            </a:r>
          </a:p>
        </p:txBody>
      </p:sp>
      <p:pic>
        <p:nvPicPr>
          <p:cNvPr id="11266" name="Picture 2" descr="F:\scatter-plot-example-3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11"/>
          <a:stretch/>
        </p:blipFill>
        <p:spPr bwMode="auto">
          <a:xfrm>
            <a:off x="783060" y="4207396"/>
            <a:ext cx="9440266" cy="521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F:\scatter-plot-example-3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274"/>
          <a:stretch/>
        </p:blipFill>
        <p:spPr bwMode="auto">
          <a:xfrm>
            <a:off x="11303446" y="4178507"/>
            <a:ext cx="4824536" cy="523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3450608"/>
      </p:ext>
    </p:extLst>
  </p:cSld>
  <p:clrMapOvr>
    <a:masterClrMapping/>
  </p:clrMapOvr>
  <p:transition spd="med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Scatter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22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862286" y="2066930"/>
            <a:ext cx="5944723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Soal Untuk Scatter Plot</a:t>
            </a:r>
          </a:p>
        </p:txBody>
      </p:sp>
      <p:sp>
        <p:nvSpPr>
          <p:cNvPr id="5" name="Rectangle 4"/>
          <p:cNvSpPr/>
          <p:nvPr/>
        </p:nvSpPr>
        <p:spPr>
          <a:xfrm>
            <a:off x="718270" y="2777123"/>
            <a:ext cx="16345816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dirty="0"/>
              <a:t>The local ice cream shop keeps track of how much ice cream they sell versus the noon temperature on that day. Here are their figures for the last 12 days</a:t>
            </a:r>
            <a:endParaRPr lang="id-ID" dirty="0">
              <a:solidFill>
                <a:schemeClr val="tx1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20" t="18228" r="39007" b="14063"/>
          <a:stretch/>
        </p:blipFill>
        <p:spPr bwMode="auto">
          <a:xfrm>
            <a:off x="1883863" y="3854341"/>
            <a:ext cx="3874967" cy="6257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9" t="27083" r="31540" b="27604"/>
          <a:stretch/>
        </p:blipFill>
        <p:spPr bwMode="auto">
          <a:xfrm>
            <a:off x="6610350" y="4207395"/>
            <a:ext cx="7789440" cy="5233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1480499"/>
      </p:ext>
    </p:extLst>
  </p:cSld>
  <p:clrMapOvr>
    <a:masterClrMapping/>
  </p:clrMapOvr>
  <p:transition spd="med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Apa Itu R?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502246" y="2983260"/>
            <a:ext cx="9361040" cy="63401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sz="5400" b="1" dirty="0"/>
              <a:t>R</a:t>
            </a:r>
            <a:r>
              <a:rPr lang="id-ID" sz="5400" dirty="0"/>
              <a:t>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dirty="0"/>
              <a:t>adalah sebuah program komputasi statistika dan grafis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dirty="0"/>
              <a:t>awalnya hanya digunakan oleh para ilmuan saja untuk keperluan komputasi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dirty="0"/>
              <a:t>Seiring berkembang digunakan oleh para ilmuan data (data scientist untuk menyelesaikan berbagai hal terkait analisis data)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dirty="0"/>
              <a:t>Gratis dan Open source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dirty="0"/>
              <a:t>Memiliki banyak Package, adalah suatu source code tertentu yg dibuat untuk keperluan analisis data yang spesifik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2668" y="2983259"/>
            <a:ext cx="7805514" cy="65864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sz="5400" b="1" dirty="0"/>
              <a:t>R</a:t>
            </a:r>
            <a:r>
              <a:rPr lang="id-ID" sz="5400" dirty="0"/>
              <a:t> vs </a:t>
            </a:r>
            <a:r>
              <a:rPr lang="id-ID" sz="5400" b="1" dirty="0"/>
              <a:t>Software konv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Lebih interaktif interfacenya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Ukuran relatif kecil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Lebih fleksibel dalam penyesuaian kebutuhan analisis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Lebih menarik secara visual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Gratis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id-ID" dirty="0"/>
              <a:t>Packagenya juga gratis wkwkw</a:t>
            </a:r>
          </a:p>
          <a:p>
            <a:pPr marL="457200" indent="-457200">
              <a:buFont typeface="Arial" pitchFamily="34" charset="0"/>
              <a:buChar char="•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07009790"/>
      </p:ext>
    </p:extLst>
  </p:cSld>
  <p:clrMapOvr>
    <a:masterClrMapping/>
  </p:clrMapOvr>
  <p:transition spd="med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Soal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58230" y="3775348"/>
            <a:ext cx="17281920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4000" dirty="0"/>
              <a:t>Berikut ini diberikan hasil pengukuran Tinggi Badan dari seluruh Mahasiswa Rombel C prodi statistika UNIMUS:</a:t>
            </a:r>
          </a:p>
          <a:p>
            <a:pPr algn="just"/>
            <a:r>
              <a:rPr lang="id-ID" sz="4000" dirty="0"/>
              <a:t>154,167,165,169,160,161,170,189,150,169,162,163,165,170,168,158,159,156,166, 160,</a:t>
            </a:r>
          </a:p>
          <a:p>
            <a:pPr algn="just"/>
            <a:r>
              <a:rPr lang="id-ID" sz="4000" dirty="0"/>
              <a:t>Deskirpsikan dan Visualisasikan data menggunakan BOXPLOT kemudian beri Intepretasi (tools ; R)</a:t>
            </a:r>
          </a:p>
        </p:txBody>
      </p:sp>
    </p:spTree>
    <p:extLst>
      <p:ext uri="{BB962C8B-B14F-4D97-AF65-F5344CB8AC3E}">
        <p14:creationId xmlns:p14="http://schemas.microsoft.com/office/powerpoint/2010/main" val="3305591992"/>
      </p:ext>
    </p:extLst>
  </p:cSld>
  <p:clrMapOvr>
    <a:masterClrMapping/>
  </p:clrMapOvr>
  <p:transition spd="med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MSN-B2A013006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02246" y="2983260"/>
            <a:ext cx="8568952" cy="55092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#definisi data</a:t>
            </a:r>
          </a:p>
          <a:p>
            <a:r>
              <a:rPr lang="id-ID" dirty="0"/>
              <a:t>BB_klas_C= c(154,167,165,169,160,161,170,189,150,169,162,163,165,170,168,158,159,156,166,160)</a:t>
            </a:r>
          </a:p>
          <a:p>
            <a:r>
              <a:rPr lang="id-ID" dirty="0"/>
              <a:t>#menampilkan data</a:t>
            </a:r>
          </a:p>
          <a:p>
            <a:r>
              <a:rPr lang="id-ID" dirty="0"/>
              <a:t>BB_klas_C</a:t>
            </a:r>
          </a:p>
          <a:p>
            <a:r>
              <a:rPr lang="id-ID" dirty="0"/>
              <a:t>#menampilkan statistika deskriptif</a:t>
            </a:r>
          </a:p>
          <a:p>
            <a:r>
              <a:rPr lang="id-ID" dirty="0"/>
              <a:t>Summary(BB_klas_C)</a:t>
            </a:r>
          </a:p>
          <a:p>
            <a:r>
              <a:rPr lang="id-ID" dirty="0"/>
              <a:t>#membuat boxplot</a:t>
            </a:r>
          </a:p>
          <a:p>
            <a:r>
              <a:rPr lang="id-ID" dirty="0"/>
              <a:t>&gt; boxplot(BB_klas_C, main="Berat Badan Mahasiswa Klas C", colour="red")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3366" y="2513848"/>
            <a:ext cx="6457754" cy="644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5368301"/>
      </p:ext>
    </p:extLst>
  </p:cSld>
  <p:clrMapOvr>
    <a:masterClrMapping/>
  </p:clrMapOvr>
  <p:transition spd="med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Soal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389484" y="3127276"/>
            <a:ext cx="8105650" cy="563231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sz="3600" dirty="0"/>
              <a:t>Berikut ini diberikan hasil pengukuran Tinggi Badan dan Berat Badan dari seluruh Mahasiswa Rombel C prodi statistika UNIMUS:</a:t>
            </a:r>
          </a:p>
          <a:p>
            <a:pPr algn="just"/>
            <a:r>
              <a:rPr lang="id-ID" sz="3600" dirty="0"/>
              <a:t>Deskirpsikan dan Visualisasikan data menggunakan Scatterplot kemudian beri Intepretasi (tools ; R)</a:t>
            </a:r>
          </a:p>
          <a:p>
            <a:pPr algn="just"/>
            <a:r>
              <a:rPr lang="id-ID" sz="3600" b="1" dirty="0"/>
              <a:t>Noted: setiap data pada tinggi badan dan berat badan merupakan data berpasangan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434459"/>
              </p:ext>
            </p:extLst>
          </p:nvPr>
        </p:nvGraphicFramePr>
        <p:xfrm>
          <a:off x="8999190" y="3114328"/>
          <a:ext cx="8695530" cy="540829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449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9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9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9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92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492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MHS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TB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BB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MHS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TB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800" b="1" u="none" strike="noStrike" dirty="0">
                          <a:effectLst/>
                        </a:rPr>
                        <a:t>BB</a:t>
                      </a:r>
                      <a:endParaRPr lang="id-ID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656"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68907"/>
      </p:ext>
    </p:extLst>
  </p:cSld>
  <p:clrMapOvr>
    <a:masterClrMapping/>
  </p:clrMapOvr>
  <p:transition spd="med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MSN-B2A013006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75978" y="1975148"/>
            <a:ext cx="9659316" cy="79714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#definisi data</a:t>
            </a:r>
          </a:p>
          <a:p>
            <a:r>
              <a:rPr lang="id-ID" dirty="0"/>
              <a:t>TB_klas_C= c(150,154,156,158,159,160,160,161,162,163,165,165,166,167,168,169,169,170,170,189)</a:t>
            </a:r>
          </a:p>
          <a:p>
            <a:r>
              <a:rPr lang="id-ID" dirty="0"/>
              <a:t>BB_klas_C= c(40,45,50,54,54,55,55,56,56,59,60,60,62,67,67,69,70,71,78,90)</a:t>
            </a:r>
          </a:p>
          <a:p>
            <a:r>
              <a:rPr lang="id-ID" dirty="0"/>
              <a:t>#menampilkan data</a:t>
            </a:r>
          </a:p>
          <a:p>
            <a:r>
              <a:rPr lang="id-ID" dirty="0"/>
              <a:t>TB_klas_C</a:t>
            </a:r>
          </a:p>
          <a:p>
            <a:r>
              <a:rPr lang="id-ID" dirty="0"/>
              <a:t>BB_klas_C</a:t>
            </a:r>
          </a:p>
          <a:p>
            <a:r>
              <a:rPr lang="id-ID" dirty="0"/>
              <a:t>#menampilkan statistika deskriptif</a:t>
            </a:r>
          </a:p>
          <a:p>
            <a:r>
              <a:rPr lang="id-ID" dirty="0"/>
              <a:t>summary(BB_klas_C)</a:t>
            </a:r>
          </a:p>
          <a:p>
            <a:r>
              <a:rPr lang="id-ID" dirty="0"/>
              <a:t>summary(BB_klas_C)</a:t>
            </a:r>
          </a:p>
          <a:p>
            <a:r>
              <a:rPr lang="id-ID" dirty="0"/>
              <a:t>#membuat scatterplot</a:t>
            </a:r>
          </a:p>
          <a:p>
            <a:r>
              <a:rPr lang="id-ID" dirty="0"/>
              <a:t>plot(TB_klas_C,BB_klas_C, main="Hubungan BB dan TB",pch=19,col="green")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758" y="2328649"/>
            <a:ext cx="7316266" cy="7303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3874166"/>
      </p:ext>
    </p:extLst>
  </p:cSld>
  <p:clrMapOvr>
    <a:masterClrMapping/>
  </p:clrMapOvr>
  <p:transition spd="med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TUGAS</a:t>
            </a:r>
            <a:r>
              <a:rPr lang="en-US" dirty="0"/>
              <a:t> INDIVIDU 1</a:t>
            </a:r>
            <a:endParaRPr lang="id-ID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MSN-B2A013006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862286" y="2479204"/>
            <a:ext cx="16417823" cy="7056784"/>
          </a:xfrm>
        </p:spPr>
        <p:txBody>
          <a:bodyPr>
            <a:noAutofit/>
          </a:bodyPr>
          <a:lstStyle/>
          <a:p>
            <a:pPr algn="l"/>
            <a:r>
              <a:rPr lang="id-ID" sz="3600" dirty="0"/>
              <a:t>1. Cari atau Buatlah dua buah data yang secara teoritis saling berhubungan (ex: tinggi badan dan berat badan, tempertaur dan curah hujan, dll), jumlah minimum  sampel adalah 30 </a:t>
            </a:r>
          </a:p>
          <a:p>
            <a:pPr algn="l"/>
            <a:r>
              <a:rPr lang="id-ID" sz="3600" b="1" dirty="0"/>
              <a:t>disarankan tidak ada data yang sama di dalam satu kelas.</a:t>
            </a:r>
          </a:p>
          <a:p>
            <a:pPr algn="l"/>
            <a:r>
              <a:rPr lang="id-ID" sz="3600" dirty="0"/>
              <a:t>2. Buatlah</a:t>
            </a:r>
          </a:p>
          <a:p>
            <a:pPr algn="l"/>
            <a:r>
              <a:rPr lang="id-ID" sz="3600" dirty="0"/>
              <a:t>     a. Perhitungan manual min,max,Q1,Q2, dan Q3 untuk masing-masing data</a:t>
            </a:r>
          </a:p>
          <a:p>
            <a:pPr algn="l"/>
            <a:r>
              <a:rPr lang="id-ID" sz="3600" dirty="0"/>
              <a:t>     b. Boxplot untuk kedua data, intepretasikan serta bandingkan (R code)</a:t>
            </a:r>
          </a:p>
          <a:p>
            <a:pPr algn="l"/>
            <a:r>
              <a:rPr lang="id-ID" sz="3600" dirty="0"/>
              <a:t>     c. Scatter plot untuk kedua data, intepretasikan serta bandingkan (R code)</a:t>
            </a:r>
          </a:p>
          <a:p>
            <a:pPr algn="l"/>
            <a:r>
              <a:rPr lang="id-ID" sz="3600" dirty="0"/>
              <a:t>3. Waktu pengerjaan maximal </a:t>
            </a:r>
            <a:r>
              <a:rPr lang="en-US" sz="3600" dirty="0" err="1"/>
              <a:t>sebelum</a:t>
            </a:r>
            <a:r>
              <a:rPr lang="en-US" sz="3600" dirty="0"/>
              <a:t> </a:t>
            </a:r>
            <a:r>
              <a:rPr lang="en-US" sz="3600" dirty="0" err="1"/>
              <a:t>pertemuan</a:t>
            </a:r>
            <a:r>
              <a:rPr lang="en-US" sz="3600" dirty="0"/>
              <a:t> 3</a:t>
            </a:r>
            <a:endParaRPr lang="id-ID" sz="3600" dirty="0"/>
          </a:p>
          <a:p>
            <a:pPr algn="l"/>
            <a:r>
              <a:rPr lang="id-ID" sz="3600" dirty="0"/>
              <a:t>4. </a:t>
            </a:r>
            <a:r>
              <a:rPr lang="en-US" sz="3600" dirty="0" err="1"/>
              <a:t>Laporan</a:t>
            </a:r>
            <a:r>
              <a:rPr lang="en-US" sz="3600" dirty="0"/>
              <a:t> </a:t>
            </a:r>
            <a:r>
              <a:rPr lang="en-US" sz="3600" dirty="0" err="1"/>
              <a:t>berupa</a:t>
            </a:r>
            <a:r>
              <a:rPr lang="en-US" sz="3600" dirty="0"/>
              <a:t> </a:t>
            </a:r>
            <a:r>
              <a:rPr lang="en-US" sz="3600" dirty="0" err="1"/>
              <a:t>hardfile</a:t>
            </a:r>
            <a:r>
              <a:rPr lang="en-US" sz="3600" dirty="0"/>
              <a:t> dan d</a:t>
            </a:r>
            <a:r>
              <a:rPr lang="id-ID" sz="3600" dirty="0"/>
              <a:t>ikumpulkan secara kolektif di pj kelas</a:t>
            </a:r>
          </a:p>
        </p:txBody>
      </p:sp>
    </p:spTree>
    <p:extLst>
      <p:ext uri="{BB962C8B-B14F-4D97-AF65-F5344CB8AC3E}">
        <p14:creationId xmlns:p14="http://schemas.microsoft.com/office/powerpoint/2010/main" val="2716418967"/>
      </p:ext>
    </p:extLst>
  </p:cSld>
  <p:clrMapOvr>
    <a:masterClrMapping/>
  </p:clrMapOvr>
  <p:transition spd="med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Sumber Bahasan dan Tools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831354" y="2959726"/>
            <a:ext cx="15872692" cy="3785652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r>
              <a:rPr lang="en-US" sz="4000" dirty="0"/>
              <a:t>1. Roger D. P., : Exploratory Data Analysis with R, </a:t>
            </a:r>
            <a:r>
              <a:rPr lang="en-US" sz="4000" dirty="0" err="1"/>
              <a:t>Leanpub</a:t>
            </a:r>
            <a:r>
              <a:rPr lang="en-US" sz="4000" dirty="0"/>
              <a:t> 2015 </a:t>
            </a:r>
          </a:p>
          <a:p>
            <a:r>
              <a:rPr lang="en-US" sz="4000" dirty="0"/>
              <a:t>2. </a:t>
            </a:r>
            <a:r>
              <a:rPr lang="en-US" sz="4000" dirty="0" err="1"/>
              <a:t>Velleman</a:t>
            </a:r>
            <a:r>
              <a:rPr lang="en-US" sz="4000" dirty="0"/>
              <a:t>, P.F., </a:t>
            </a:r>
            <a:r>
              <a:rPr lang="en-US" sz="4000" dirty="0" err="1"/>
              <a:t>Hoaglin</a:t>
            </a:r>
            <a:r>
              <a:rPr lang="en-US" sz="4000" dirty="0"/>
              <a:t>, D.C., : Application, </a:t>
            </a:r>
            <a:r>
              <a:rPr lang="en-US" sz="4000" dirty="0" err="1"/>
              <a:t>Baasic</a:t>
            </a:r>
            <a:r>
              <a:rPr lang="en-US" sz="4000" dirty="0"/>
              <a:t>, and Computing of Exploratory Data Analysis , Duxbury Press 2004 </a:t>
            </a:r>
          </a:p>
          <a:p>
            <a:r>
              <a:rPr lang="en-US" sz="4000" dirty="0"/>
              <a:t>3. </a:t>
            </a:r>
            <a:r>
              <a:rPr lang="en-US" sz="4000" dirty="0" err="1"/>
              <a:t>Tukey</a:t>
            </a:r>
            <a:r>
              <a:rPr lang="en-US" sz="4000" dirty="0"/>
              <a:t>, J.W., : Exploratory Data Analysis, Past, Present and Future, Technical Report, Princeton University, 1993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6302" y="2767236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Sumber Bahasan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06202" y="7164948"/>
            <a:ext cx="15872692" cy="1323439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r>
              <a:rPr lang="id-ID" sz="4000" dirty="0"/>
              <a:t>R (R studio), SPSS dan Minitab (opsional)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81150" y="6972458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Tools</a:t>
            </a:r>
          </a:p>
        </p:txBody>
      </p:sp>
    </p:spTree>
    <p:extLst>
      <p:ext uri="{BB962C8B-B14F-4D97-AF65-F5344CB8AC3E}">
        <p14:creationId xmlns:p14="http://schemas.microsoft.com/office/powerpoint/2010/main" val="3750722444"/>
      </p:ext>
    </p:extLst>
  </p:cSld>
  <p:clrMapOvr>
    <a:masterClrMapping/>
  </p:clrMapOvr>
  <p:transition spd="med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4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831354" y="2959726"/>
            <a:ext cx="8815908" cy="6247864"/>
          </a:xfrm>
          <a:prstGeom prst="rect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id-ID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Merupakan metode visual (grafis) yang menggambarkan pengelompokkan, persebaran, dan keruncingan dari suatu kelompok data berdasarkan nilai kuartil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Sangat umum digunakan untuk mendeteksi outlier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id-ID" sz="3600" dirty="0"/>
              <a:t>Menggambarka 5 jenis nilai yang umum diukur dalam suatu data yaitu Nilai maximum, quartil kesatu, quartil kedua, quartil dan kuartil ketiga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6302" y="2767236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What is Boxplot???</a:t>
            </a:r>
          </a:p>
        </p:txBody>
      </p:sp>
      <p:pic>
        <p:nvPicPr>
          <p:cNvPr id="79874" name="Picture 2" descr="F:\r-boxplot-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35" y="3775348"/>
            <a:ext cx="8023747" cy="612068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898998" y="2911252"/>
            <a:ext cx="7669144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Boxplot Konvensional (umum)</a:t>
            </a:r>
          </a:p>
        </p:txBody>
      </p:sp>
    </p:spTree>
    <p:extLst>
      <p:ext uri="{BB962C8B-B14F-4D97-AF65-F5344CB8AC3E}">
        <p14:creationId xmlns:p14="http://schemas.microsoft.com/office/powerpoint/2010/main" val="2976825036"/>
      </p:ext>
    </p:extLst>
  </p:cSld>
  <p:clrMapOvr>
    <a:masterClrMapping/>
  </p:clrMapOvr>
  <p:transition spd="med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5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ectangle 11"/>
          <p:cNvSpPr/>
          <p:nvPr/>
        </p:nvSpPr>
        <p:spPr>
          <a:xfrm>
            <a:off x="430238" y="3005047"/>
            <a:ext cx="4567436" cy="77030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Komponen Boxplot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647263" y="2649950"/>
            <a:ext cx="7669144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Boxplot Konvensional (umum)</a:t>
            </a: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12" t="33333" r="45449" b="33854"/>
          <a:stretch/>
        </p:blipFill>
        <p:spPr bwMode="auto">
          <a:xfrm>
            <a:off x="430238" y="3919364"/>
            <a:ext cx="8719614" cy="4675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623177" y="3256334"/>
            <a:ext cx="8136904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b="1" dirty="0">
                <a:solidFill>
                  <a:schemeClr val="tx1"/>
                </a:solidFill>
              </a:rPr>
              <a:t>Nilai Min</a:t>
            </a:r>
            <a:r>
              <a:rPr lang="en-US" b="1" dirty="0">
                <a:solidFill>
                  <a:schemeClr val="tx1"/>
                </a:solidFill>
              </a:rPr>
              <a:t> (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r>
              <a:rPr lang="en-US" b="1" baseline="-25000" dirty="0">
                <a:solidFill>
                  <a:schemeClr val="tx1"/>
                </a:solidFill>
              </a:rPr>
              <a:t>0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id-ID" b="1" dirty="0">
                <a:solidFill>
                  <a:schemeClr val="tx1"/>
                </a:solidFill>
              </a:rPr>
              <a:t>atau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id-ID" b="1" dirty="0">
                <a:solidFill>
                  <a:schemeClr val="tx1"/>
                </a:solidFill>
              </a:rPr>
              <a:t>kuartil ke-0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nilai paling kecil dari suatu data yang bukan outlier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id-ID" b="1" dirty="0">
                <a:solidFill>
                  <a:schemeClr val="tx1"/>
                </a:solidFill>
              </a:rPr>
              <a:t>Nilai Max</a:t>
            </a:r>
            <a:r>
              <a:rPr lang="en-US" b="1" dirty="0">
                <a:solidFill>
                  <a:schemeClr val="tx1"/>
                </a:solidFill>
              </a:rPr>
              <a:t> (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r>
              <a:rPr lang="id-ID" b="1" baseline="-25000" dirty="0">
                <a:solidFill>
                  <a:schemeClr val="tx1"/>
                </a:solidFill>
              </a:rPr>
              <a:t>4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id-ID" b="1" dirty="0">
                <a:solidFill>
                  <a:schemeClr val="tx1"/>
                </a:solidFill>
              </a:rPr>
              <a:t>atau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id-ID" b="1" dirty="0">
                <a:solidFill>
                  <a:schemeClr val="tx1"/>
                </a:solidFill>
              </a:rPr>
              <a:t>kuartil ke-4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nilai paling tinggi dari suatu data yang bukan outlier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Median (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r>
              <a:rPr lang="en-US" b="1" baseline="-25000" dirty="0">
                <a:solidFill>
                  <a:schemeClr val="tx1"/>
                </a:solidFill>
              </a:rPr>
              <a:t>2</a:t>
            </a:r>
            <a:r>
              <a:rPr lang="en-US" b="1" dirty="0">
                <a:solidFill>
                  <a:schemeClr val="tx1"/>
                </a:solidFill>
              </a:rPr>
              <a:t> </a:t>
            </a:r>
            <a:r>
              <a:rPr lang="id-ID" b="1" dirty="0">
                <a:solidFill>
                  <a:schemeClr val="tx1"/>
                </a:solidFill>
              </a:rPr>
              <a:t>kuartil ke-2</a:t>
            </a:r>
            <a:r>
              <a:rPr lang="en-US" b="1" dirty="0">
                <a:solidFill>
                  <a:schemeClr val="tx1"/>
                </a:solidFill>
              </a:rPr>
              <a:t>)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nilai tengah dari suatu distribusi data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Quartil</a:t>
            </a:r>
            <a:r>
              <a:rPr lang="id-ID" b="1" dirty="0">
                <a:solidFill>
                  <a:schemeClr val="tx1"/>
                </a:solidFill>
              </a:rPr>
              <a:t> pertama</a:t>
            </a:r>
            <a:r>
              <a:rPr lang="en-US" b="1" dirty="0">
                <a:solidFill>
                  <a:schemeClr val="tx1"/>
                </a:solidFill>
              </a:rPr>
              <a:t> (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r>
              <a:rPr lang="en-US" b="1" baseline="-25000" dirty="0">
                <a:solidFill>
                  <a:schemeClr val="tx1"/>
                </a:solidFill>
              </a:rPr>
              <a:t>1</a:t>
            </a:r>
            <a:r>
              <a:rPr lang="en-US" b="1" dirty="0">
                <a:solidFill>
                  <a:schemeClr val="tx1"/>
                </a:solidFill>
              </a:rPr>
              <a:t> )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atau bisa disebut sebagai kuartil bawah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i="1" dirty="0" err="1">
                <a:solidFill>
                  <a:schemeClr val="tx1"/>
                </a:solidFill>
              </a:rPr>
              <a:t>q</a:t>
            </a:r>
            <a:r>
              <a:rPr lang="en-US" i="1" baseline="-25000" dirty="0" err="1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(0.25), </a:t>
            </a:r>
            <a:r>
              <a:rPr lang="id-ID" dirty="0">
                <a:solidFill>
                  <a:schemeClr val="tx1"/>
                </a:solidFill>
              </a:rPr>
              <a:t>adalah nilai tengah dari separuh bawah set data</a:t>
            </a:r>
          </a:p>
          <a:p>
            <a:r>
              <a:rPr lang="id-ID" b="1" dirty="0">
                <a:solidFill>
                  <a:schemeClr val="tx1"/>
                </a:solidFill>
              </a:rPr>
              <a:t>Quartil ketiga</a:t>
            </a:r>
            <a:r>
              <a:rPr lang="en-US" b="1" dirty="0">
                <a:solidFill>
                  <a:schemeClr val="tx1"/>
                </a:solidFill>
              </a:rPr>
              <a:t> (</a:t>
            </a:r>
            <a:r>
              <a:rPr lang="en-US" b="1" i="1" dirty="0">
                <a:solidFill>
                  <a:schemeClr val="tx1"/>
                </a:solidFill>
              </a:rPr>
              <a:t>Q</a:t>
            </a:r>
            <a:r>
              <a:rPr lang="en-US" b="1" baseline="-25000" dirty="0">
                <a:solidFill>
                  <a:schemeClr val="tx1"/>
                </a:solidFill>
              </a:rPr>
              <a:t>3</a:t>
            </a:r>
            <a:r>
              <a:rPr lang="en-US" b="1" dirty="0">
                <a:solidFill>
                  <a:schemeClr val="tx1"/>
                </a:solidFill>
              </a:rPr>
              <a:t> )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id-ID" dirty="0">
                <a:solidFill>
                  <a:schemeClr val="tx1"/>
                </a:solidFill>
              </a:rPr>
              <a:t>atau bisa disebut sebagai kuartil bawah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i="1" dirty="0" err="1">
                <a:solidFill>
                  <a:schemeClr val="tx1"/>
                </a:solidFill>
              </a:rPr>
              <a:t>q</a:t>
            </a:r>
            <a:r>
              <a:rPr lang="en-US" i="1" baseline="-25000" dirty="0" err="1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(0.</a:t>
            </a:r>
            <a:r>
              <a:rPr lang="id-ID" dirty="0">
                <a:solidFill>
                  <a:schemeClr val="tx1"/>
                </a:solidFill>
              </a:rPr>
              <a:t>7</a:t>
            </a:r>
            <a:r>
              <a:rPr lang="en-US" dirty="0">
                <a:solidFill>
                  <a:schemeClr val="tx1"/>
                </a:solidFill>
              </a:rPr>
              <a:t>5), </a:t>
            </a:r>
            <a:r>
              <a:rPr lang="id-ID" dirty="0">
                <a:solidFill>
                  <a:schemeClr val="tx1"/>
                </a:solidFill>
              </a:rPr>
              <a:t>adalah nilai tengah dari separuh atas set data</a:t>
            </a:r>
          </a:p>
        </p:txBody>
      </p:sp>
    </p:spTree>
    <p:extLst>
      <p:ext uri="{BB962C8B-B14F-4D97-AF65-F5344CB8AC3E}">
        <p14:creationId xmlns:p14="http://schemas.microsoft.com/office/powerpoint/2010/main" val="1288199193"/>
      </p:ext>
    </p:extLst>
  </p:cSld>
  <p:clrMapOvr>
    <a:masterClrMapping/>
  </p:clrMapOvr>
  <p:transition spd="med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KONSEP KUARTIL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MSN-B2A013006</a:t>
            </a:r>
          </a:p>
        </p:txBody>
      </p:sp>
      <p:pic>
        <p:nvPicPr>
          <p:cNvPr id="1026" name="Picture 2" descr="F:\Pengertian-Kuartil-beserta-Rumus-dan-Contohnya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315"/>
          <a:stretch/>
        </p:blipFill>
        <p:spPr bwMode="auto">
          <a:xfrm>
            <a:off x="358230" y="2695228"/>
            <a:ext cx="9144000" cy="246769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361405" y="5503540"/>
            <a:ext cx="92858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d-ID" dirty="0"/>
              <a:t>Berikut ini diberikan data hasil pengukuran temperatur Kota pyongyang yang diukur setiap sejam sekali dalam derajat fahrenheit </a:t>
            </a:r>
            <a:r>
              <a:rPr lang="en-US" dirty="0"/>
              <a:t>(°F): , 72, 73, 75, 75, 76, 76, 78 </a:t>
            </a:r>
            <a:r>
              <a:rPr lang="id-ID" dirty="0"/>
              <a:t>,</a:t>
            </a:r>
            <a:r>
              <a:rPr lang="en-US" dirty="0"/>
              <a:t>57, 57, 57, 58, 63, 66, 66, 67, 67, 68, 69, 70, 79, 81</a:t>
            </a:r>
            <a:r>
              <a:rPr lang="id-ID" dirty="0"/>
              <a:t>, </a:t>
            </a:r>
            <a:r>
              <a:rPr lang="en-US" dirty="0"/>
              <a:t>70, 70, 70,</a:t>
            </a:r>
            <a:r>
              <a:rPr lang="id-ID" dirty="0"/>
              <a:t> tentukan</a:t>
            </a:r>
          </a:p>
          <a:p>
            <a:pPr algn="just"/>
            <a:r>
              <a:rPr lang="id-ID" b="1" dirty="0"/>
              <a:t>Q1, Q2, Q3, Nilai Maksimum (Max) dan Nilai Minimum (Min)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9863286" y="2695228"/>
            <a:ext cx="5904656" cy="57606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/>
              <a:t>1. Urutkan dan hitung jumlah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877300" y="3271292"/>
            <a:ext cx="6707460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57</a:t>
            </a:r>
            <a:r>
              <a:rPr lang="en-US" dirty="0"/>
              <a:t>, 57, 57, 58, 63, 66, 66, 67, 67, 68, 69, 70, 70, 70, 70, 72, 73, 75, 75, 76, 76, 78, 79, </a:t>
            </a:r>
            <a:r>
              <a:rPr lang="en-US" b="1" dirty="0">
                <a:solidFill>
                  <a:srgbClr val="FF0000"/>
                </a:solidFill>
              </a:rPr>
              <a:t>81</a:t>
            </a:r>
            <a:r>
              <a:rPr lang="id-ID" dirty="0"/>
              <a:t>, diperoleh  n=24 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882608" y="4927476"/>
            <a:ext cx="5904656" cy="57606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dirty="0"/>
              <a:t>2. Hitung Q1, Q2, dan Q3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896622" y="5503540"/>
            <a:ext cx="6707460" cy="35394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id-ID" dirty="0"/>
              <a:t>Q1=1/2 x (X(n/4) + X(n/4 + 1)</a:t>
            </a:r>
          </a:p>
          <a:p>
            <a:r>
              <a:rPr lang="id-ID" dirty="0"/>
              <a:t>     =1/2 x (X(6) + X (7))</a:t>
            </a:r>
          </a:p>
          <a:p>
            <a:r>
              <a:rPr lang="id-ID" dirty="0"/>
              <a:t>     =1/2 x (66 + 66) = </a:t>
            </a:r>
            <a:r>
              <a:rPr lang="id-ID" b="1" dirty="0"/>
              <a:t>66</a:t>
            </a:r>
          </a:p>
          <a:p>
            <a:r>
              <a:rPr lang="id-ID" dirty="0"/>
              <a:t>Q2=1/2 x (X(n/2) + X(n/2 + 1)</a:t>
            </a:r>
          </a:p>
          <a:p>
            <a:r>
              <a:rPr lang="id-ID" dirty="0"/>
              <a:t>     =1/2 x (X(12) + X (13))</a:t>
            </a:r>
          </a:p>
          <a:p>
            <a:r>
              <a:rPr lang="id-ID" dirty="0"/>
              <a:t>     =1/2 x (70 + 70) = </a:t>
            </a:r>
            <a:r>
              <a:rPr lang="id-ID" b="1" dirty="0"/>
              <a:t>70</a:t>
            </a:r>
          </a:p>
          <a:p>
            <a:r>
              <a:rPr lang="id-ID" dirty="0"/>
              <a:t>Q3=</a:t>
            </a:r>
            <a:r>
              <a:rPr lang="id-ID" b="1" dirty="0"/>
              <a:t>75</a:t>
            </a:r>
          </a:p>
        </p:txBody>
      </p:sp>
    </p:spTree>
    <p:extLst>
      <p:ext uri="{BB962C8B-B14F-4D97-AF65-F5344CB8AC3E}">
        <p14:creationId xmlns:p14="http://schemas.microsoft.com/office/powerpoint/2010/main" val="2717541478"/>
      </p:ext>
    </p:extLst>
  </p:cSld>
  <p:clrMapOvr>
    <a:masterClrMapping/>
  </p:clrMapOvr>
  <p:transition spd="med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7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1254267" y="2649950"/>
            <a:ext cx="5080628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Soal Untuk Boxplot</a:t>
            </a:r>
          </a:p>
        </p:txBody>
      </p:sp>
      <p:sp>
        <p:nvSpPr>
          <p:cNvPr id="5" name="Rectangle 4"/>
          <p:cNvSpPr/>
          <p:nvPr/>
        </p:nvSpPr>
        <p:spPr>
          <a:xfrm>
            <a:off x="718270" y="3256334"/>
            <a:ext cx="17041811" cy="5509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dirty="0"/>
              <a:t>Berikut ini diberikan data hasil pengukuran temperatur Kota pyongyang yang diukur setiap sejam sekali dalam derajat fahrenheit </a:t>
            </a:r>
            <a:r>
              <a:rPr lang="en-US" dirty="0"/>
              <a:t>(°F): , 72, 73, 75, 75, 76, 76, 78 </a:t>
            </a:r>
            <a:r>
              <a:rPr lang="id-ID" dirty="0"/>
              <a:t>,</a:t>
            </a:r>
            <a:r>
              <a:rPr lang="en-US" dirty="0"/>
              <a:t>57, 57, 57, 58, 63, 66, 66, 67, 67, 68, 69, 70, 79, 81</a:t>
            </a:r>
            <a:r>
              <a:rPr lang="id-ID" dirty="0"/>
              <a:t>, </a:t>
            </a:r>
            <a:r>
              <a:rPr lang="en-US" dirty="0"/>
              <a:t>70, 70, 70, </a:t>
            </a:r>
            <a:r>
              <a:rPr lang="id-ID" dirty="0"/>
              <a:t>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Berdasarkan data diatas dapat ditentukan: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Min  = 57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Max = 81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Median (Q2) = 70 </a:t>
            </a:r>
            <a:r>
              <a:rPr lang="en-US" dirty="0"/>
              <a:t>°F</a:t>
            </a:r>
            <a:r>
              <a:rPr lang="id-ID" b="1" dirty="0">
                <a:solidFill>
                  <a:schemeClr val="tx1"/>
                </a:solidFill>
              </a:rPr>
              <a:t>, </a:t>
            </a:r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Kuartil ke1 (Q1)= 66 </a:t>
            </a:r>
            <a:r>
              <a:rPr lang="en-US" dirty="0"/>
              <a:t>°F</a:t>
            </a:r>
            <a:r>
              <a:rPr lang="id-ID" dirty="0"/>
              <a:t>, </a:t>
            </a:r>
            <a:endParaRPr lang="id-ID" b="1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Kuartil ke3 (Q2)= 75 </a:t>
            </a:r>
            <a:r>
              <a:rPr lang="en-US" dirty="0"/>
              <a:t>°F</a:t>
            </a:r>
            <a:r>
              <a:rPr lang="id-ID" dirty="0"/>
              <a:t>,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Kemudian dapat didefinisikan Interquartile Range (IQR):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IQR</a:t>
            </a:r>
            <a:r>
              <a:rPr lang="id-ID" dirty="0">
                <a:solidFill>
                  <a:schemeClr val="tx1"/>
                </a:solidFill>
              </a:rPr>
              <a:t> = Q3-Q1 = 75-66 = 9 </a:t>
            </a:r>
            <a:r>
              <a:rPr lang="en-US" dirty="0"/>
              <a:t>°F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330672"/>
      </p:ext>
    </p:extLst>
  </p:cSld>
  <p:clrMapOvr>
    <a:masterClrMapping/>
  </p:clrMapOvr>
  <p:transition spd="med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8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1398282" y="2621349"/>
            <a:ext cx="5080628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Menentukan Whisker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62286" y="3227733"/>
            <a:ext cx="6912767" cy="5509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b="1" dirty="0">
                <a:solidFill>
                  <a:schemeClr val="tx1"/>
                </a:solidFill>
              </a:rPr>
              <a:t>IQR</a:t>
            </a:r>
            <a:r>
              <a:rPr lang="id-ID" dirty="0">
                <a:solidFill>
                  <a:schemeClr val="tx1"/>
                </a:solidFill>
              </a:rPr>
              <a:t> = Q3-Q1 = 75-66 = 9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Panjang Whisker = 1,5 X IQR = </a:t>
            </a:r>
            <a:r>
              <a:rPr lang="id-ID" dirty="0">
                <a:solidFill>
                  <a:schemeClr val="tx1"/>
                </a:solidFill>
              </a:rPr>
              <a:t>13,5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dirty="0">
                <a:solidFill>
                  <a:schemeClr val="tx1"/>
                </a:solidFill>
              </a:rPr>
              <a:t>Sehingga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1.Whiskeratas = Q3 + Panjang Whisker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     = 75 + 13,5 = 88,5 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akan tetapi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digambar dari Q3 hingga MAX ( </a:t>
            </a:r>
            <a:r>
              <a:rPr lang="id-ID" b="1" dirty="0">
                <a:solidFill>
                  <a:schemeClr val="tx1"/>
                </a:solidFill>
              </a:rPr>
              <a:t>75 hingga 81</a:t>
            </a:r>
            <a:r>
              <a:rPr lang="id-ID" dirty="0">
                <a:solidFill>
                  <a:schemeClr val="tx1"/>
                </a:solidFill>
              </a:rPr>
              <a:t> )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2.Whiskerbawah=Q1 + Panjang Whisker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     = 75 + 13,5 = 88,5 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akan tetapi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digambar dari MIN hingga Q1 ( </a:t>
            </a:r>
            <a:r>
              <a:rPr lang="id-ID" b="1" dirty="0">
                <a:solidFill>
                  <a:schemeClr val="tx1"/>
                </a:solidFill>
              </a:rPr>
              <a:t>57 hingga 66</a:t>
            </a:r>
            <a:r>
              <a:rPr lang="id-ID" dirty="0">
                <a:solidFill>
                  <a:schemeClr val="tx1"/>
                </a:solidFill>
              </a:rPr>
              <a:t> )</a:t>
            </a:r>
          </a:p>
        </p:txBody>
      </p:sp>
      <p:pic>
        <p:nvPicPr>
          <p:cNvPr id="81922" name="Picture 2" descr="F:\No_Outlie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7526" y="2976446"/>
            <a:ext cx="8638567" cy="639868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3008973"/>
      </p:ext>
    </p:extLst>
  </p:cSld>
  <p:clrMapOvr>
    <a:masterClrMapping/>
  </p:clrMapOvr>
  <p:transition spd="med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Box Plot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SLIDE </a:t>
            </a:r>
            <a:fld id="{D97FAD88-CD89-445B-80D2-D1F46C853675}" type="slidenum">
              <a:rPr lang="en-US" b="1" smtClean="0">
                <a:solidFill>
                  <a:schemeClr val="bg1"/>
                </a:solidFill>
              </a:rPr>
              <a:pPr/>
              <a:t>9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b="1" dirty="0">
              <a:solidFill>
                <a:schemeClr val="tx1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5695934" y="0"/>
            <a:ext cx="2446463" cy="1367472"/>
            <a:chOff x="15695934" y="0"/>
            <a:chExt cx="2446463" cy="1367472"/>
          </a:xfrm>
        </p:grpSpPr>
        <p:pic>
          <p:nvPicPr>
            <p:cNvPr id="34" name="Picture 33" descr="http://www.statistics.its.ac.id/wp-content/uploads/2012/06/Logo.pn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0576"/>
            <a:stretch/>
          </p:blipFill>
          <p:spPr bwMode="auto">
            <a:xfrm>
              <a:off x="16922463" y="0"/>
              <a:ext cx="1219934" cy="136747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" descr="F:\logo unimu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95934" y="72008"/>
              <a:ext cx="1255068" cy="1255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Rectangle 13"/>
          <p:cNvSpPr/>
          <p:nvPr/>
        </p:nvSpPr>
        <p:spPr>
          <a:xfrm>
            <a:off x="1254266" y="2649950"/>
            <a:ext cx="8897052" cy="71019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Contoh Soal Untuk Boxplot dengan outlier</a:t>
            </a:r>
          </a:p>
        </p:txBody>
      </p:sp>
      <p:sp>
        <p:nvSpPr>
          <p:cNvPr id="5" name="Rectangle 4"/>
          <p:cNvSpPr/>
          <p:nvPr/>
        </p:nvSpPr>
        <p:spPr>
          <a:xfrm>
            <a:off x="718270" y="3256334"/>
            <a:ext cx="17041811" cy="60016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id-ID" dirty="0"/>
              <a:t>Berikut ini diberikan data hasil pengukuran temperatur Kota pyongyang yang diukur setiap sejam sekali dalam derajat fahrenheit </a:t>
            </a:r>
            <a:r>
              <a:rPr lang="en-US" dirty="0"/>
              <a:t>(°F): , 72, 73, 75, 75, 76, 76, 78 </a:t>
            </a:r>
            <a:r>
              <a:rPr lang="id-ID" dirty="0"/>
              <a:t>,</a:t>
            </a:r>
            <a:r>
              <a:rPr lang="en-US" b="1" dirty="0">
                <a:solidFill>
                  <a:srgbClr val="FF0000"/>
                </a:solidFill>
              </a:rPr>
              <a:t>5</a:t>
            </a:r>
            <a:r>
              <a:rPr lang="id-ID" b="1" dirty="0">
                <a:solidFill>
                  <a:srgbClr val="FF0000"/>
                </a:solidFill>
              </a:rPr>
              <a:t>2</a:t>
            </a:r>
            <a:r>
              <a:rPr lang="en-US" dirty="0"/>
              <a:t>, 57, 57, 58, 63, 66, 66, 67, 67, 68, 69, 70, 79, </a:t>
            </a: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id-ID" b="1" dirty="0">
                <a:solidFill>
                  <a:srgbClr val="FF0000"/>
                </a:solidFill>
              </a:rPr>
              <a:t>9</a:t>
            </a:r>
            <a:r>
              <a:rPr lang="id-ID" dirty="0"/>
              <a:t>, </a:t>
            </a:r>
            <a:r>
              <a:rPr lang="en-US" dirty="0"/>
              <a:t>70, 70, 70, </a:t>
            </a:r>
            <a:r>
              <a:rPr lang="id-ID" dirty="0"/>
              <a:t>:</a:t>
            </a:r>
          </a:p>
          <a:p>
            <a:pPr algn="just"/>
            <a:r>
              <a:rPr lang="id-ID" dirty="0"/>
              <a:t>Jawab: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Berdasarkan data diatas dapat ditentukan: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Min  = 52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Max = 89 </a:t>
            </a:r>
            <a:r>
              <a:rPr lang="en-US" dirty="0"/>
              <a:t>°F</a:t>
            </a:r>
            <a:endParaRPr lang="id-ID" dirty="0"/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Median (Q2) = 70 </a:t>
            </a:r>
            <a:r>
              <a:rPr lang="en-US" dirty="0"/>
              <a:t>°F</a:t>
            </a:r>
            <a:r>
              <a:rPr lang="id-ID" b="1" dirty="0">
                <a:solidFill>
                  <a:schemeClr val="tx1"/>
                </a:solidFill>
              </a:rPr>
              <a:t>, </a:t>
            </a:r>
            <a:endParaRPr lang="id-ID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Kuartil ke1 (Q1)= 66 </a:t>
            </a:r>
            <a:r>
              <a:rPr lang="en-US" dirty="0"/>
              <a:t>°F</a:t>
            </a:r>
            <a:r>
              <a:rPr lang="id-ID" dirty="0"/>
              <a:t>, </a:t>
            </a:r>
            <a:endParaRPr lang="id-ID" b="1" dirty="0">
              <a:solidFill>
                <a:schemeClr val="tx1"/>
              </a:solidFill>
            </a:endParaRP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Kuartil ke3 (Q2)= 75 </a:t>
            </a:r>
            <a:r>
              <a:rPr lang="en-US" dirty="0"/>
              <a:t>°F</a:t>
            </a:r>
            <a:r>
              <a:rPr lang="id-ID" dirty="0"/>
              <a:t>,</a:t>
            </a:r>
          </a:p>
          <a:p>
            <a:pPr algn="just"/>
            <a:r>
              <a:rPr lang="id-ID" dirty="0">
                <a:solidFill>
                  <a:schemeClr val="tx1"/>
                </a:solidFill>
              </a:rPr>
              <a:t>Kemudian dapat didefinisikan Interquartile Range (IQR):</a:t>
            </a:r>
          </a:p>
          <a:p>
            <a:pPr algn="just"/>
            <a:r>
              <a:rPr lang="id-ID" b="1" dirty="0">
                <a:solidFill>
                  <a:schemeClr val="tx1"/>
                </a:solidFill>
              </a:rPr>
              <a:t>IQR</a:t>
            </a:r>
            <a:r>
              <a:rPr lang="id-ID" dirty="0">
                <a:solidFill>
                  <a:schemeClr val="tx1"/>
                </a:solidFill>
              </a:rPr>
              <a:t> = Q3-Q1 = 75-66 = 9 </a:t>
            </a:r>
            <a:r>
              <a:rPr lang="en-US" dirty="0"/>
              <a:t>°F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880901"/>
      </p:ext>
    </p:extLst>
  </p:cSld>
  <p:clrMapOvr>
    <a:masterClrMapping/>
  </p:clrMapOvr>
  <p:transition spd="med">
    <p:push dir="u"/>
  </p:transition>
</p:sld>
</file>

<file path=ppt/theme/theme1.xml><?xml version="1.0" encoding="utf-8"?>
<a:theme xmlns:a="http://schemas.openxmlformats.org/drawingml/2006/main" name="Deneb Contents">
  <a:themeElements>
    <a:clrScheme name="Blue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0099CC"/>
      </a:accent2>
      <a:accent3>
        <a:srgbClr val="009999"/>
      </a:accent3>
      <a:accent4>
        <a:srgbClr val="00CC99"/>
      </a:accent4>
      <a:accent5>
        <a:srgbClr val="4BACC6"/>
      </a:accent5>
      <a:accent6>
        <a:srgbClr val="F79646"/>
      </a:accent6>
      <a:hlink>
        <a:srgbClr val="0099FF"/>
      </a:hlink>
      <a:folHlink>
        <a:srgbClr val="0066CC"/>
      </a:folHlink>
    </a:clrScheme>
    <a:fontScheme name="Capella">
      <a:majorFont>
        <a:latin typeface="Montserrat-Bold"/>
        <a:ea typeface="Capella Bold"/>
        <a:cs typeface=""/>
      </a:majorFont>
      <a:minorFont>
        <a:latin typeface="Aleo-Light"/>
        <a:ea typeface="Capell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tx1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trospect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39502</TotalTime>
  <Words>2182</Words>
  <Application>Microsoft Office PowerPoint</Application>
  <PresentationFormat>Custom</PresentationFormat>
  <Paragraphs>330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Agency FB</vt:lpstr>
      <vt:lpstr>Aleo-Bold</vt:lpstr>
      <vt:lpstr>Aleo-BoldItalic</vt:lpstr>
      <vt:lpstr>Aleo-Light</vt:lpstr>
      <vt:lpstr>Aleo-LightItalic</vt:lpstr>
      <vt:lpstr>Arial</vt:lpstr>
      <vt:lpstr>Calibri</vt:lpstr>
      <vt:lpstr>Calibri Light</vt:lpstr>
      <vt:lpstr>Montserrat-Bold</vt:lpstr>
      <vt:lpstr>Deneb Contents</vt:lpstr>
      <vt:lpstr>Retrospect</vt:lpstr>
      <vt:lpstr>PowerPoint Presentation</vt:lpstr>
      <vt:lpstr>Indikator dan Capaian</vt:lpstr>
      <vt:lpstr>Sumber Bahasan dan Tools</vt:lpstr>
      <vt:lpstr>Box Plot</vt:lpstr>
      <vt:lpstr>Box Plot</vt:lpstr>
      <vt:lpstr>KONSEP KUARTIL</vt:lpstr>
      <vt:lpstr>Box Plot</vt:lpstr>
      <vt:lpstr>Box Plot</vt:lpstr>
      <vt:lpstr>Box Plot</vt:lpstr>
      <vt:lpstr>Box Plot</vt:lpstr>
      <vt:lpstr>Cara Mengatasi Oulier??</vt:lpstr>
      <vt:lpstr>Box Plot</vt:lpstr>
      <vt:lpstr>Box Plot</vt:lpstr>
      <vt:lpstr>Histogram</vt:lpstr>
      <vt:lpstr>Histogram</vt:lpstr>
      <vt:lpstr>Histogram</vt:lpstr>
      <vt:lpstr>Histogram</vt:lpstr>
      <vt:lpstr>Histogram</vt:lpstr>
      <vt:lpstr>Scatter Plot</vt:lpstr>
      <vt:lpstr>Scatter Plot</vt:lpstr>
      <vt:lpstr>Scatter Plot</vt:lpstr>
      <vt:lpstr>Scatter Plot</vt:lpstr>
      <vt:lpstr>Apa Itu R?</vt:lpstr>
      <vt:lpstr>Contoh Soal</vt:lpstr>
      <vt:lpstr>R CODE</vt:lpstr>
      <vt:lpstr>Contoh Soal</vt:lpstr>
      <vt:lpstr>R CODE</vt:lpstr>
      <vt:lpstr>TUGAS INDIVIDU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Deneb</dc:title>
  <dc:creator>Jun</dc:creator>
  <cp:lastModifiedBy>saipungdekirby@gmail.com</cp:lastModifiedBy>
  <cp:revision>575</cp:revision>
  <dcterms:created xsi:type="dcterms:W3CDTF">2014-05-31T17:00:12Z</dcterms:created>
  <dcterms:modified xsi:type="dcterms:W3CDTF">2023-03-21T06:09:04Z</dcterms:modified>
</cp:coreProperties>
</file>